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409" r:id="rId2"/>
    <p:sldId id="444" r:id="rId3"/>
    <p:sldId id="448" r:id="rId4"/>
    <p:sldId id="447" r:id="rId5"/>
    <p:sldId id="445" r:id="rId6"/>
    <p:sldId id="446" r:id="rId7"/>
    <p:sldId id="450" r:id="rId8"/>
    <p:sldId id="451" r:id="rId9"/>
    <p:sldId id="452" r:id="rId10"/>
    <p:sldId id="413" r:id="rId11"/>
    <p:sldId id="412" r:id="rId12"/>
    <p:sldId id="417" r:id="rId13"/>
    <p:sldId id="416" r:id="rId14"/>
    <p:sldId id="415" r:id="rId15"/>
    <p:sldId id="414" r:id="rId16"/>
    <p:sldId id="418" r:id="rId17"/>
    <p:sldId id="419" r:id="rId18"/>
    <p:sldId id="443" r:id="rId19"/>
    <p:sldId id="424" r:id="rId20"/>
    <p:sldId id="428" r:id="rId21"/>
    <p:sldId id="442" r:id="rId22"/>
    <p:sldId id="440" r:id="rId23"/>
    <p:sldId id="467" r:id="rId24"/>
    <p:sldId id="425" r:id="rId25"/>
    <p:sldId id="421" r:id="rId26"/>
    <p:sldId id="422" r:id="rId27"/>
    <p:sldId id="423" r:id="rId28"/>
    <p:sldId id="466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68" r:id="rId43"/>
    <p:sldId id="429" r:id="rId44"/>
    <p:sldId id="433" r:id="rId45"/>
    <p:sldId id="435" r:id="rId46"/>
    <p:sldId id="436" r:id="rId47"/>
    <p:sldId id="437" r:id="rId48"/>
    <p:sldId id="438" r:id="rId49"/>
    <p:sldId id="439" r:id="rId5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5" pos="5375" userDrawn="1">
          <p15:clr>
            <a:srgbClr val="A4A3A4"/>
          </p15:clr>
        </p15:guide>
        <p15:guide id="6" orient="horz" pos="1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C6E09A"/>
    <a:srgbClr val="FFFFFF"/>
    <a:srgbClr val="A0E346"/>
    <a:srgbClr val="9CDE45"/>
    <a:srgbClr val="E7E6E6"/>
    <a:srgbClr val="FFF2CC"/>
    <a:srgbClr val="D3EAF1"/>
    <a:srgbClr val="FB95CD"/>
    <a:srgbClr val="FF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テーマ 2 - アクセント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中間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濃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濃色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間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92" autoAdjust="0"/>
    <p:restoredTop sz="97079" autoAdjust="0"/>
  </p:normalViewPr>
  <p:slideViewPr>
    <p:cSldViewPr snapToGrid="0" showGuides="1">
      <p:cViewPr varScale="1">
        <p:scale>
          <a:sx n="114" d="100"/>
          <a:sy n="114" d="100"/>
        </p:scale>
        <p:origin x="412" y="76"/>
      </p:cViewPr>
      <p:guideLst>
        <p:guide orient="horz" pos="2160"/>
        <p:guide pos="2880"/>
        <p:guide orient="horz" pos="346"/>
        <p:guide pos="385"/>
        <p:guide pos="5375"/>
        <p:guide orient="horz" pos="14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258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830B8-C950-4FAC-A1C4-47E63665D95D}" type="datetimeFigureOut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838D0-C171-407E-B604-BB7DA9977A4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6690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12F13-7E17-4DC8-8485-3FFED84CCDFB}" type="datetimeFigureOut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6D65A-F96F-4B36-82D0-E4C42056CA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833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47034"/>
            <a:ext cx="2057400" cy="242704"/>
          </a:xfrm>
        </p:spPr>
        <p:txBody>
          <a:bodyPr/>
          <a:lstStyle>
            <a:lvl1pPr>
              <a:defRPr sz="800"/>
            </a:lvl1pPr>
          </a:lstStyle>
          <a:p>
            <a:fld id="{005B6FE1-A3FE-46F9-B2FB-914CC874DDF8}" type="datetime1">
              <a:rPr lang="ja-JP" altLang="en-US" smtClean="0"/>
              <a:t>2016/4/21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47034"/>
            <a:ext cx="3086100" cy="242704"/>
          </a:xfrm>
        </p:spPr>
        <p:txBody>
          <a:bodyPr/>
          <a:lstStyle>
            <a:lvl1pPr>
              <a:defRPr sz="800"/>
            </a:lvl1pPr>
          </a:lstStyle>
          <a:p>
            <a:r>
              <a:rPr lang="en-US" altLang="ja-JP" smtClean="0"/>
              <a:t>©                              all rights reserved</a:t>
            </a: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47034"/>
            <a:ext cx="2057400" cy="242704"/>
          </a:xfrm>
        </p:spPr>
        <p:txBody>
          <a:bodyPr/>
          <a:lstStyle>
            <a:lvl1pPr>
              <a:defRPr sz="800"/>
            </a:lvl1pPr>
          </a:lstStyle>
          <a:p>
            <a:fld id="{1EC08E6F-7062-455E-B790-E1186509D80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8494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7EC3-2F72-4770-AEFE-9493C026494A}" type="datetime1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©                              all rights reserved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759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055C-E059-48CE-B1D1-023C9010A7CA}" type="datetime1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©                              all rights reserved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56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0369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5647"/>
            <a:ext cx="7886700" cy="468131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00"/>
            </a:lvl1pPr>
          </a:lstStyle>
          <a:p>
            <a:r>
              <a:rPr lang="en-US" altLang="ja-JP" dirty="0" smtClean="0"/>
              <a:t>©                         </a:t>
            </a:r>
            <a:r>
              <a:rPr lang="ja-JP" altLang="en-US" dirty="0" smtClean="0"/>
              <a:t>　</a:t>
            </a:r>
            <a:r>
              <a:rPr lang="en-US" altLang="ja-JP" dirty="0" smtClean="0"/>
              <a:t> all rights reserved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1EC08E6F-7062-455E-B790-E1186509D80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155" y="6593108"/>
            <a:ext cx="576263" cy="177411"/>
          </a:xfrm>
          <a:prstGeom prst="rect">
            <a:avLst/>
          </a:prstGeom>
        </p:spPr>
      </p:pic>
      <p:sp>
        <p:nvSpPr>
          <p:cNvPr id="8" name="角丸四角形 7"/>
          <p:cNvSpPr/>
          <p:nvPr userDrawn="1"/>
        </p:nvSpPr>
        <p:spPr>
          <a:xfrm>
            <a:off x="628650" y="6586020"/>
            <a:ext cx="817378" cy="18449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kumimoji="1" lang="en-US" altLang="ja-JP" sz="600" kern="0" spc="60" baseline="0" dirty="0" smtClean="0">
                <a:solidFill>
                  <a:schemeClr val="bg1"/>
                </a:solidFill>
              </a:rPr>
              <a:t>CONFIDENTIAL</a:t>
            </a:r>
            <a:endParaRPr kumimoji="1" lang="ja-JP" altLang="en-US" sz="600" kern="0" spc="6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45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EFEC-B7C9-43F4-B2D4-BBB9506ED0A6}" type="datetime1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©                              all rights reserved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597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DAA52-DC93-4D5F-93AD-208F560E5B39}" type="datetime1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©                              all rights reserved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409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24EA-E513-4275-A66B-339F07B3016C}" type="datetime1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©                              all rights reserved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45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D976-22CA-4DD0-AFA7-3CC63AA27B26}" type="datetime1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©                              all rights reserved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25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3B540-2253-4DC6-A497-98CE74002BB2}" type="datetime1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©                              all rights reserved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155" y="6593108"/>
            <a:ext cx="576263" cy="17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89485-5040-4602-A791-A1ECFF6398D6}" type="datetime1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©                              all rights reserved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73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97065-F50A-4A58-A530-D1165DB8829A}" type="datetime1">
              <a:rPr kumimoji="1" lang="ja-JP" altLang="en-US" smtClean="0"/>
              <a:t>2016/4/21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©                              all rights reserved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574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478772"/>
            <a:ext cx="9144000" cy="379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86020"/>
            <a:ext cx="2057400" cy="16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24D2B-21C0-447F-8089-044CBDB0C41B}" type="datetime1">
              <a:rPr lang="ja-JP" altLang="en-US" smtClean="0"/>
              <a:t>2016/4/21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86020"/>
            <a:ext cx="3086100" cy="16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ja-JP" smtClean="0"/>
              <a:t>©                              all rights reserved</a:t>
            </a: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86020"/>
            <a:ext cx="2057400" cy="16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08E6F-7062-455E-B790-E1186509D80A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155" y="6593108"/>
            <a:ext cx="576263" cy="17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2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rgbClr val="CC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12" Type="http://schemas.openxmlformats.org/officeDocument/2006/relationships/image" Target="../media/image86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png"/><Relationship Id="rId5" Type="http://schemas.openxmlformats.org/officeDocument/2006/relationships/image" Target="../media/image75.png"/><Relationship Id="rId10" Type="http://schemas.openxmlformats.org/officeDocument/2006/relationships/image" Target="../media/image84.png"/><Relationship Id="rId4" Type="http://schemas.openxmlformats.org/officeDocument/2006/relationships/image" Target="../media/image74.jpe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90.jpe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4.jpeg"/><Relationship Id="rId7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72.png"/><Relationship Id="rId4" Type="http://schemas.openxmlformats.org/officeDocument/2006/relationships/image" Target="../media/image75.png"/><Relationship Id="rId9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0.jpeg"/><Relationship Id="rId7" Type="http://schemas.openxmlformats.org/officeDocument/2006/relationships/image" Target="../media/image4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gif"/><Relationship Id="rId5" Type="http://schemas.openxmlformats.org/officeDocument/2006/relationships/image" Target="../media/image52.png"/><Relationship Id="rId10" Type="http://schemas.openxmlformats.org/officeDocument/2006/relationships/image" Target="../media/image53.png"/><Relationship Id="rId4" Type="http://schemas.openxmlformats.org/officeDocument/2006/relationships/image" Target="../media/image70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10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0.jpeg"/><Relationship Id="rId7" Type="http://schemas.openxmlformats.org/officeDocument/2006/relationships/image" Target="../media/image99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1.png"/><Relationship Id="rId7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10" Type="http://schemas.openxmlformats.org/officeDocument/2006/relationships/image" Target="../media/image55.png"/><Relationship Id="rId4" Type="http://schemas.openxmlformats.org/officeDocument/2006/relationships/image" Target="../media/image60.png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jpeg"/><Relationship Id="rId18" Type="http://schemas.openxmlformats.org/officeDocument/2006/relationships/image" Target="../media/image120.png"/><Relationship Id="rId26" Type="http://schemas.openxmlformats.org/officeDocument/2006/relationships/image" Target="../media/image126.png"/><Relationship Id="rId3" Type="http://schemas.openxmlformats.org/officeDocument/2006/relationships/image" Target="../media/image108.png"/><Relationship Id="rId21" Type="http://schemas.openxmlformats.org/officeDocument/2006/relationships/image" Target="../media/image122.gif"/><Relationship Id="rId7" Type="http://schemas.openxmlformats.org/officeDocument/2006/relationships/image" Target="../media/image111.png"/><Relationship Id="rId12" Type="http://schemas.openxmlformats.org/officeDocument/2006/relationships/image" Target="../media/image115.png"/><Relationship Id="rId17" Type="http://schemas.openxmlformats.org/officeDocument/2006/relationships/image" Target="../media/image119.png"/><Relationship Id="rId25" Type="http://schemas.openxmlformats.org/officeDocument/2006/relationships/image" Target="../media/image125.png"/><Relationship Id="rId2" Type="http://schemas.openxmlformats.org/officeDocument/2006/relationships/image" Target="../media/image107.png"/><Relationship Id="rId16" Type="http://schemas.openxmlformats.org/officeDocument/2006/relationships/image" Target="../media/image118.png"/><Relationship Id="rId20" Type="http://schemas.openxmlformats.org/officeDocument/2006/relationships/image" Target="../media/image89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4.png"/><Relationship Id="rId24" Type="http://schemas.openxmlformats.org/officeDocument/2006/relationships/image" Target="../media/image124.png"/><Relationship Id="rId5" Type="http://schemas.openxmlformats.org/officeDocument/2006/relationships/image" Target="../media/image110.png"/><Relationship Id="rId15" Type="http://schemas.openxmlformats.org/officeDocument/2006/relationships/image" Target="../media/image88.png"/><Relationship Id="rId23" Type="http://schemas.openxmlformats.org/officeDocument/2006/relationships/image" Target="../media/image53.png"/><Relationship Id="rId28" Type="http://schemas.openxmlformats.org/officeDocument/2006/relationships/image" Target="../media/image128.png"/><Relationship Id="rId10" Type="http://schemas.openxmlformats.org/officeDocument/2006/relationships/image" Target="../media/image83.png"/><Relationship Id="rId19" Type="http://schemas.openxmlformats.org/officeDocument/2006/relationships/image" Target="../media/image121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17.png"/><Relationship Id="rId22" Type="http://schemas.openxmlformats.org/officeDocument/2006/relationships/image" Target="../media/image123.gif"/><Relationship Id="rId27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30.png"/><Relationship Id="rId21" Type="http://schemas.openxmlformats.org/officeDocument/2006/relationships/image" Target="../media/image145.pn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image" Target="../media/image129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5" Type="http://schemas.openxmlformats.org/officeDocument/2006/relationships/image" Target="../media/image131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68.png"/><Relationship Id="rId9" Type="http://schemas.openxmlformats.org/officeDocument/2006/relationships/image" Target="../media/image92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gif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12" Type="http://schemas.openxmlformats.org/officeDocument/2006/relationships/image" Target="../media/image31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11" Type="http://schemas.openxmlformats.org/officeDocument/2006/relationships/image" Target="../media/image30.gif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742950" y="795549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FFWW_HMI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/>
              <a:t>プロジェクト</a:t>
            </a:r>
            <a:r>
              <a:rPr lang="ja-JP" altLang="en-US" dirty="0" smtClean="0"/>
              <a:t>報告書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～</a:t>
            </a:r>
            <a:r>
              <a:rPr lang="ja-JP" altLang="en-US" dirty="0" smtClean="0"/>
              <a:t>企画編～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©                         </a:t>
            </a:r>
            <a:r>
              <a:rPr lang="ja-JP" altLang="en-US" smtClean="0"/>
              <a:t>　</a:t>
            </a:r>
            <a:r>
              <a:rPr lang="en-US" altLang="ja-JP" smtClean="0"/>
              <a:t> all rights reserved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647531" y="3771773"/>
            <a:ext cx="186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2016/04/25</a:t>
            </a:r>
            <a:endParaRPr lang="ja-JP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057741" y="596655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株式会社ゆめみ</a:t>
            </a:r>
            <a:endParaRPr lang="ja-JP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701" y="5282480"/>
            <a:ext cx="2277650" cy="9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7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10</a:t>
            </a:fld>
            <a:endParaRPr kumimoji="1" lang="ja-JP" altLang="en-US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6881" y="330784"/>
            <a:ext cx="754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>
                <a:latin typeface="+mn-ea"/>
              </a:rPr>
              <a:t>8</a:t>
            </a:r>
            <a:r>
              <a:rPr lang="ja-JP" altLang="en-US" sz="2800" dirty="0" smtClean="0">
                <a:latin typeface="+mn-ea"/>
              </a:rPr>
              <a:t>人のトレーナー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4622" y="969017"/>
            <a:ext cx="811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それぞれタイプ（教え方）の違うキャラクターを用意し</a:t>
            </a:r>
            <a:endParaRPr kumimoji="1" lang="en-US" altLang="ja-JP" dirty="0" smtClean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ドライバーが自分で１名選択する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4" t="20491" r="8598" b="26011"/>
          <a:stretch/>
        </p:blipFill>
        <p:spPr>
          <a:xfrm>
            <a:off x="634622" y="1957039"/>
            <a:ext cx="8085689" cy="37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11</a:t>
            </a:fld>
            <a:endParaRPr kumimoji="1" lang="ja-JP" altLang="en-US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53860" y="2450152"/>
            <a:ext cx="7273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latin typeface="+mn-ea"/>
              </a:rPr>
              <a:t>8</a:t>
            </a:r>
            <a:r>
              <a:rPr lang="ja-JP" altLang="en-US" sz="3600" dirty="0" smtClean="0">
                <a:latin typeface="+mn-ea"/>
              </a:rPr>
              <a:t>人のトレーナーから</a:t>
            </a:r>
            <a:endParaRPr lang="en-US" altLang="ja-JP" sz="3600" dirty="0" smtClean="0">
              <a:latin typeface="+mn-ea"/>
            </a:endParaRPr>
          </a:p>
          <a:p>
            <a:r>
              <a:rPr lang="ja-JP" altLang="en-US" sz="3600" dirty="0" smtClean="0">
                <a:latin typeface="+mn-ea"/>
              </a:rPr>
              <a:t>選んだ</a:t>
            </a:r>
            <a:r>
              <a:rPr lang="en-US" altLang="ja-JP" sz="3600" dirty="0" smtClean="0">
                <a:latin typeface="+mn-ea"/>
              </a:rPr>
              <a:t>1</a:t>
            </a:r>
            <a:r>
              <a:rPr lang="ja-JP" altLang="en-US" sz="3600" dirty="0" smtClean="0">
                <a:latin typeface="+mn-ea"/>
              </a:rPr>
              <a:t>名と一緒に</a:t>
            </a:r>
            <a:endParaRPr lang="en-US" altLang="ja-JP" sz="3600" dirty="0" smtClean="0">
              <a:latin typeface="+mn-ea"/>
            </a:endParaRPr>
          </a:p>
          <a:p>
            <a:r>
              <a:rPr kumimoji="1" lang="ja-JP" altLang="en-US" sz="3600" dirty="0" smtClean="0">
                <a:latin typeface="+mn-ea"/>
              </a:rPr>
              <a:t>正しく優しい運転を身につけよう</a:t>
            </a:r>
            <a:endParaRPr kumimoji="1" lang="ja-JP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255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12</a:t>
            </a:fld>
            <a:endParaRPr kumimoji="1" lang="ja-JP" altLang="en-US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6881" y="345053"/>
            <a:ext cx="754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+mn-ea"/>
              </a:rPr>
              <a:t>本人のペースに合わせて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0" name="図 9" descr="character_controller_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7097" y="889754"/>
            <a:ext cx="1466403" cy="2577351"/>
          </a:xfrm>
          <a:prstGeom prst="rect">
            <a:avLst/>
          </a:prstGeom>
        </p:spPr>
      </p:pic>
      <p:pic>
        <p:nvPicPr>
          <p:cNvPr id="12" name="図 11" descr="character_controller_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3541" y="894522"/>
            <a:ext cx="1480159" cy="253006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4625327" y="3720292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狭山　恵美</a:t>
            </a:r>
            <a:endParaRPr lang="en-US" altLang="ja-JP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さやま　めぐみ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945627" y="3720292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芳賀　修</a:t>
            </a:r>
            <a:endParaRPr lang="en-US" altLang="ja-JP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はが　おさむ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93072" y="5197246"/>
            <a:ext cx="81868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運転は、あなただけの世界ではありません。</a:t>
            </a:r>
          </a:p>
          <a:p>
            <a:r>
              <a:rPr lang="ja-JP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助手席・歩行者・他の車に優しい運転を見につけましょう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6869866" y="184633"/>
            <a:ext cx="2063262" cy="422030"/>
          </a:xfrm>
          <a:prstGeom prst="roundRect">
            <a:avLst/>
          </a:prstGeom>
          <a:solidFill>
            <a:srgbClr val="FFE5E5"/>
          </a:solidFill>
          <a:ln>
            <a:solidFill>
              <a:srgbClr val="FB95CD"/>
            </a:solidFill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コントローラー</a:t>
            </a:r>
            <a:endParaRPr kumimoji="1" lang="ja-JP" altLang="en-US" dirty="0">
              <a:solidFill>
                <a:srgbClr val="FF0000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518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+mn-ea"/>
              </a:rPr>
              <a:t>©                              all rights reserved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13</a:t>
            </a:fld>
            <a:endParaRPr kumimoji="1" lang="ja-JP" altLang="en-US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6881" y="345053"/>
            <a:ext cx="754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+mn-ea"/>
              </a:rPr>
              <a:t>数値でわかりやすく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1" name="図 10" descr="character_analyzer_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229" y="944791"/>
            <a:ext cx="1261233" cy="2725509"/>
          </a:xfrm>
          <a:prstGeom prst="rect">
            <a:avLst/>
          </a:prstGeom>
        </p:spPr>
      </p:pic>
      <p:pic>
        <p:nvPicPr>
          <p:cNvPr id="16" name="図 15" descr="character_analyzer_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7252" y="920982"/>
            <a:ext cx="1715647" cy="2755952"/>
          </a:xfrm>
          <a:prstGeom prst="rect">
            <a:avLst/>
          </a:prstGeom>
        </p:spPr>
      </p:pic>
      <p:sp>
        <p:nvSpPr>
          <p:cNvPr id="17" name="正方形/長方形 16"/>
          <p:cNvSpPr/>
          <p:nvPr/>
        </p:nvSpPr>
        <p:spPr>
          <a:xfrm>
            <a:off x="4866627" y="3859992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鷹栖　裕子</a:t>
            </a:r>
            <a:endParaRPr lang="en-US" altLang="ja-JP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たかす　ゆうこ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742427" y="3809192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速見　和也</a:t>
            </a:r>
            <a:endParaRPr lang="en-US" altLang="ja-JP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はやみ　かずや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16872" y="5209946"/>
            <a:ext cx="84433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仕組みが分かれば、運転は怖くありません。</a:t>
            </a:r>
          </a:p>
          <a:p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しっかり学習してステップアップしていきましょう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6796947" y="191215"/>
            <a:ext cx="2063262" cy="422030"/>
          </a:xfrm>
          <a:prstGeom prst="roundRect">
            <a:avLst/>
          </a:prstGeom>
          <a:solidFill>
            <a:srgbClr val="D3EAF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アナライザー</a:t>
            </a:r>
            <a:endParaRPr kumimoji="1" lang="ja-JP" altLang="en-US" dirty="0">
              <a:solidFill>
                <a:srgbClr val="FF0000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61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14</a:t>
            </a:fld>
            <a:endParaRPr kumimoji="1" lang="ja-JP" altLang="en-US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6881" y="345053"/>
            <a:ext cx="754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+mn-ea"/>
              </a:rPr>
              <a:t>イメージで楽しく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10" name="図 9" descr="character_promoter_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203" y="943202"/>
            <a:ext cx="1772245" cy="2639956"/>
          </a:xfrm>
          <a:prstGeom prst="rect">
            <a:avLst/>
          </a:prstGeom>
        </p:spPr>
      </p:pic>
      <p:pic>
        <p:nvPicPr>
          <p:cNvPr id="12" name="図 11" descr="character_promoter_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3424" y="967543"/>
            <a:ext cx="1360576" cy="2515873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4951520" y="3895866"/>
            <a:ext cx="2031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小川　愛</a:t>
            </a:r>
            <a:endParaRPr lang="en-US" altLang="ja-JP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おがわ　あい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1782792" y="3895866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朝霞　亮</a:t>
            </a:r>
            <a:endParaRPr lang="en-US" altLang="ja-JP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あさか　りょう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128072" y="5108346"/>
            <a:ext cx="700704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慣れれば誰でも運転はうまくなるんです。</a:t>
            </a:r>
          </a:p>
          <a:p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どんどん運転して、覚えていきましょう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6875440" y="134038"/>
            <a:ext cx="2063262" cy="422030"/>
          </a:xfrm>
          <a:prstGeom prst="roundRect">
            <a:avLst/>
          </a:prstGeom>
          <a:solidFill>
            <a:srgbClr val="FFF2CC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プロモーター</a:t>
            </a:r>
            <a:endParaRPr kumimoji="1" lang="ja-JP" altLang="en-US" dirty="0">
              <a:solidFill>
                <a:srgbClr val="FF0000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84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15</a:t>
            </a:fld>
            <a:endParaRPr kumimoji="1" lang="ja-JP" altLang="en-US">
              <a:latin typeface="+mn-ea"/>
            </a:endParaRPr>
          </a:p>
        </p:txBody>
      </p:sp>
      <p:pic>
        <p:nvPicPr>
          <p:cNvPr id="4" name="図 3" descr="character_supporter_l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3572" y="976978"/>
            <a:ext cx="1871816" cy="2833904"/>
          </a:xfrm>
          <a:prstGeom prst="rect">
            <a:avLst/>
          </a:prstGeom>
        </p:spPr>
      </p:pic>
      <p:pic>
        <p:nvPicPr>
          <p:cNvPr id="5" name="図 4" descr="character_supporter_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7426" y="902794"/>
            <a:ext cx="1574539" cy="273814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19769" y="5174686"/>
            <a:ext cx="77251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安全な運転ができれば、みんな安心ですよね。</a:t>
            </a:r>
            <a:endParaRPr lang="en-US" altLang="ja-JP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私と一緒に頑張っていきましょう。</a:t>
            </a:r>
            <a:endParaRPr lang="ja-JP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642566" y="3948595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塩谷　直樹</a:t>
            </a:r>
            <a:endParaRPr lang="en-US" altLang="ja-JP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しおや　なおき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867763" y="393432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青山　香織</a:t>
            </a:r>
            <a:endParaRPr lang="en-US" altLang="ja-JP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あおやま　かおり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6881" y="345053"/>
            <a:ext cx="754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n-ea"/>
              </a:rPr>
              <a:t>めんどう</a:t>
            </a:r>
            <a:r>
              <a:rPr kumimoji="1" lang="ja-JP" altLang="en-US" sz="2800" dirty="0" smtClean="0">
                <a:latin typeface="+mn-ea"/>
              </a:rPr>
              <a:t>見よく丁寧に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905433" y="146386"/>
            <a:ext cx="2063262" cy="422030"/>
          </a:xfrm>
          <a:prstGeom prst="roundRect">
            <a:avLst/>
          </a:prstGeom>
          <a:solidFill>
            <a:srgbClr val="EFF5D7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0000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サポーター</a:t>
            </a:r>
            <a:endParaRPr kumimoji="1" lang="ja-JP" altLang="en-US" dirty="0">
              <a:solidFill>
                <a:srgbClr val="FF0000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47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16</a:t>
            </a:fld>
            <a:endParaRPr kumimoji="1" lang="ja-JP" altLang="en-US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6881" y="416398"/>
            <a:ext cx="7541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+mn-ea"/>
              </a:rPr>
              <a:t>運転中のアドバイス</a:t>
            </a:r>
            <a:endParaRPr kumimoji="1" lang="ja-JP" altLang="en-US" sz="2800" dirty="0">
              <a:latin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14" y="1738776"/>
            <a:ext cx="5403791" cy="3440809"/>
          </a:xfrm>
          <a:prstGeom prst="rect">
            <a:avLst/>
          </a:prstGeom>
        </p:spPr>
      </p:pic>
      <p:sp>
        <p:nvSpPr>
          <p:cNvPr id="6" name="角丸四角形吹き出し 5"/>
          <p:cNvSpPr/>
          <p:nvPr/>
        </p:nvSpPr>
        <p:spPr>
          <a:xfrm>
            <a:off x="3055654" y="5279223"/>
            <a:ext cx="4234146" cy="696266"/>
          </a:xfrm>
          <a:prstGeom prst="wedgeRoundRectCallout">
            <a:avLst>
              <a:gd name="adj1" fmla="val -21416"/>
              <a:gd name="adj2" fmla="val -72420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2000" dirty="0" smtClean="0">
                <a:latin typeface="+mn-ea"/>
              </a:rPr>
              <a:t>　　　もうちょっと離れましょう</a:t>
            </a:r>
            <a:endParaRPr kumimoji="1" lang="ja-JP" altLang="en-US" sz="2000" dirty="0"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404" y="5441084"/>
            <a:ext cx="422724" cy="419422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34622" y="1026092"/>
            <a:ext cx="811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運転状況を計測して、音声でアドバイスをする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4792111" y="1536207"/>
            <a:ext cx="4234146" cy="696266"/>
          </a:xfrm>
          <a:prstGeom prst="wedgeRoundRectCallout">
            <a:avLst>
              <a:gd name="adj1" fmla="val -36246"/>
              <a:gd name="adj2" fmla="val 71034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2000" dirty="0" smtClean="0">
                <a:latin typeface="+mn-ea"/>
              </a:rPr>
              <a:t>　　　その調子です</a:t>
            </a:r>
            <a:endParaRPr kumimoji="1" lang="ja-JP" altLang="en-US" sz="2000" dirty="0">
              <a:latin typeface="+mn-ea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19" y="1668477"/>
            <a:ext cx="422724" cy="4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17</a:t>
            </a:fld>
            <a:endParaRPr kumimoji="1" lang="ja-JP" altLang="en-US">
              <a:latin typeface="+mn-ea"/>
            </a:endParaRPr>
          </a:p>
        </p:txBody>
      </p:sp>
      <p:pic>
        <p:nvPicPr>
          <p:cNvPr id="5" name="図 4" descr="スクリーンショット 2016-02-26 15.39.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24" y="2516175"/>
            <a:ext cx="4339807" cy="3158044"/>
          </a:xfrm>
          <a:prstGeom prst="rect">
            <a:avLst/>
          </a:prstGeom>
        </p:spPr>
      </p:pic>
      <p:pic>
        <p:nvPicPr>
          <p:cNvPr id="6" name="図 5" descr="スクリーンショット 2016-02-26 15.39.1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939" y="2515114"/>
            <a:ext cx="4201459" cy="316776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アドバイス内容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4622" y="754983"/>
            <a:ext cx="811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アドバイス内容は、音声</a:t>
            </a:r>
            <a:r>
              <a:rPr kumimoji="1" lang="en-US" altLang="ja-JP" dirty="0" smtClean="0">
                <a:latin typeface="+mn-ea"/>
              </a:rPr>
              <a:t>F/B HMI</a:t>
            </a:r>
            <a:r>
              <a:rPr kumimoji="1" lang="ja-JP" altLang="en-US" dirty="0" smtClean="0">
                <a:latin typeface="+mn-ea"/>
              </a:rPr>
              <a:t>の仕組みを活用する</a:t>
            </a:r>
            <a:endParaRPr kumimoji="1" lang="ja-JP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848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18</a:t>
            </a:fld>
            <a:endParaRPr kumimoji="1" lang="ja-JP" altLang="en-US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2</a:t>
            </a:r>
            <a:r>
              <a:rPr kumimoji="1" lang="ja-JP" altLang="en-US" sz="2400" dirty="0" err="1" smtClean="0">
                <a:latin typeface="+mn-ea"/>
              </a:rPr>
              <a:t>つの</a:t>
            </a:r>
            <a:r>
              <a:rPr kumimoji="1" lang="ja-JP" altLang="en-US" sz="2400" dirty="0" smtClean="0">
                <a:latin typeface="+mn-ea"/>
              </a:rPr>
              <a:t>モード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6182" y="2040456"/>
            <a:ext cx="3722541" cy="864406"/>
          </a:xfrm>
          <a:prstGeom prst="rect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dirty="0" smtClean="0">
                <a:latin typeface="+mn-ea"/>
              </a:rPr>
              <a:t>ドライブモード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25545" y="2035898"/>
            <a:ext cx="3722541" cy="864406"/>
          </a:xfrm>
          <a:prstGeom prst="rect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dirty="0" smtClean="0">
                <a:latin typeface="+mn-ea"/>
              </a:rPr>
              <a:t>トレーニングモード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5399" y="3333101"/>
            <a:ext cx="4104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+mn-ea"/>
              </a:rPr>
              <a:t>ドライバーの状態を判定して</a:t>
            </a:r>
            <a:r>
              <a:rPr lang="en-US" altLang="ja-JP" dirty="0" smtClean="0">
                <a:latin typeface="+mn-ea"/>
              </a:rPr>
              <a:t/>
            </a:r>
            <a:br>
              <a:rPr lang="en-US" altLang="ja-JP" dirty="0" smtClean="0">
                <a:latin typeface="+mn-ea"/>
              </a:rPr>
            </a:br>
            <a:r>
              <a:rPr lang="ja-JP" altLang="en-US" dirty="0" smtClean="0">
                <a:latin typeface="+mn-ea"/>
              </a:rPr>
              <a:t>トレーナーが</a:t>
            </a:r>
            <a:r>
              <a:rPr kumimoji="1" lang="ja-JP" altLang="en-US" dirty="0" smtClean="0">
                <a:latin typeface="+mn-ea"/>
              </a:rPr>
              <a:t>発話するモード。</a:t>
            </a:r>
            <a:endParaRPr kumimoji="1" lang="en-US" altLang="ja-JP" dirty="0" smtClean="0">
              <a:latin typeface="+mn-ea"/>
            </a:endParaRPr>
          </a:p>
          <a:p>
            <a:r>
              <a:rPr kumimoji="1" lang="ja-JP" altLang="en-US" dirty="0" smtClean="0">
                <a:latin typeface="+mn-ea"/>
              </a:rPr>
              <a:t>特に合格・不合格といった概念は無い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39713" y="3333101"/>
            <a:ext cx="371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+mn-ea"/>
              </a:rPr>
              <a:t>ドライブ</a:t>
            </a:r>
            <a:r>
              <a:rPr kumimoji="1" lang="ja-JP" altLang="en-US" dirty="0" smtClean="0">
                <a:latin typeface="+mn-ea"/>
              </a:rPr>
              <a:t>モードの発話はそのままに、さらにカリキュラムが決められた</a:t>
            </a:r>
            <a:r>
              <a:rPr lang="ja-JP" altLang="en-US" dirty="0" smtClean="0">
                <a:latin typeface="+mn-ea"/>
              </a:rPr>
              <a:t>ステージを</a:t>
            </a:r>
            <a:r>
              <a:rPr kumimoji="1" lang="ja-JP" altLang="en-US" dirty="0" smtClean="0">
                <a:latin typeface="+mn-ea"/>
              </a:rPr>
              <a:t>順に達成していく、ゲーム要素のあるモード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4622" y="754983"/>
            <a:ext cx="811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２つのモードを用意し、ドライバーが選択できるようにする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676077" y="1687148"/>
            <a:ext cx="3511205" cy="14453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45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19</a:t>
            </a:fld>
            <a:endParaRPr kumimoji="1" lang="ja-JP" altLang="en-US">
              <a:latin typeface="+mn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48" y="1196724"/>
            <a:ext cx="4597039" cy="258454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ドライブモード　画面イメージ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3488" y="787925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運転中、通常画面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5316707" y="736483"/>
            <a:ext cx="2361684" cy="696266"/>
          </a:xfrm>
          <a:prstGeom prst="wedgeRoundRectCallout">
            <a:avLst>
              <a:gd name="adj1" fmla="val -44584"/>
              <a:gd name="adj2" fmla="val 71677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200" dirty="0" smtClean="0">
                <a:latin typeface="+mn-ea"/>
              </a:rPr>
              <a:t>【</a:t>
            </a:r>
            <a:r>
              <a:rPr lang="ja-JP" altLang="en-US" sz="1200" dirty="0" smtClean="0">
                <a:latin typeface="+mn-ea"/>
              </a:rPr>
              <a:t>音声</a:t>
            </a:r>
            <a:r>
              <a:rPr lang="en-US" altLang="ja-JP" sz="1200" dirty="0" smtClean="0">
                <a:latin typeface="+mn-ea"/>
              </a:rPr>
              <a:t>】</a:t>
            </a:r>
            <a:br>
              <a:rPr lang="en-US" altLang="ja-JP" sz="1200" dirty="0" smtClean="0">
                <a:latin typeface="+mn-ea"/>
              </a:rPr>
            </a:br>
            <a:r>
              <a:rPr lang="ja-JP" altLang="en-US" sz="1200" dirty="0" smtClean="0">
                <a:latin typeface="+mn-ea"/>
              </a:rPr>
              <a:t>その調子で！</a:t>
            </a:r>
            <a:endParaRPr kumimoji="1" lang="ja-JP" altLang="en-US" sz="1200" dirty="0"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817" y="874905"/>
            <a:ext cx="422724" cy="41942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866" y="4225014"/>
            <a:ext cx="3604937" cy="2068234"/>
          </a:xfrm>
          <a:prstGeom prst="rect">
            <a:avLst/>
          </a:prstGeom>
        </p:spPr>
      </p:pic>
      <p:sp>
        <p:nvSpPr>
          <p:cNvPr id="10" name="角丸四角形吹き出し 9"/>
          <p:cNvSpPr/>
          <p:nvPr/>
        </p:nvSpPr>
        <p:spPr>
          <a:xfrm>
            <a:off x="6279142" y="3404771"/>
            <a:ext cx="2721085" cy="696266"/>
          </a:xfrm>
          <a:prstGeom prst="wedgeRoundRectCallout">
            <a:avLst>
              <a:gd name="adj1" fmla="val -39161"/>
              <a:gd name="adj2" fmla="val 71677"/>
              <a:gd name="adj3" fmla="val 16667"/>
            </a:avLst>
          </a:prstGeom>
          <a:solidFill>
            <a:srgbClr val="F5C7C7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000" dirty="0" smtClean="0">
                <a:latin typeface="+mn-ea"/>
              </a:rPr>
              <a:t>【</a:t>
            </a:r>
            <a:r>
              <a:rPr lang="ja-JP" altLang="en-US" sz="1000" dirty="0" smtClean="0">
                <a:latin typeface="+mn-ea"/>
              </a:rPr>
              <a:t>音声</a:t>
            </a:r>
            <a:r>
              <a:rPr lang="en-US" altLang="ja-JP" sz="1000" dirty="0" smtClean="0">
                <a:latin typeface="+mn-ea"/>
              </a:rPr>
              <a:t>】</a:t>
            </a:r>
            <a:br>
              <a:rPr lang="en-US" altLang="ja-JP" sz="1000" dirty="0" smtClean="0">
                <a:latin typeface="+mn-ea"/>
              </a:rPr>
            </a:br>
            <a:r>
              <a:rPr lang="ja-JP" altLang="en-US" sz="1000" dirty="0" smtClean="0">
                <a:latin typeface="+mn-ea"/>
              </a:rPr>
              <a:t>　　人間</a:t>
            </a:r>
            <a:r>
              <a:rPr lang="ja-JP" altLang="en-US" sz="1000" dirty="0">
                <a:latin typeface="+mn-ea"/>
              </a:rPr>
              <a:t>の反射神経でも</a:t>
            </a:r>
            <a:r>
              <a:rPr lang="ja-JP" altLang="en-US" sz="1000" dirty="0" smtClean="0">
                <a:latin typeface="+mn-ea"/>
              </a:rPr>
              <a:t>、</a:t>
            </a:r>
            <a:endParaRPr lang="en-US" altLang="ja-JP" sz="1000" dirty="0" smtClean="0">
              <a:latin typeface="+mn-ea"/>
            </a:endParaRPr>
          </a:p>
          <a:p>
            <a:pPr algn="ctr"/>
            <a:r>
              <a:rPr lang="ja-JP" altLang="ja-JP" sz="1000" dirty="0">
                <a:latin typeface="+mn-ea"/>
              </a:rPr>
              <a:t>　</a:t>
            </a:r>
            <a:r>
              <a:rPr lang="ja-JP" altLang="en-US" sz="1000" dirty="0" smtClean="0">
                <a:latin typeface="+mn-ea"/>
              </a:rPr>
              <a:t>　　　それ</a:t>
            </a:r>
            <a:r>
              <a:rPr lang="ja-JP" altLang="en-US" sz="1000" dirty="0">
                <a:latin typeface="+mn-ea"/>
              </a:rPr>
              <a:t>に車が対応する</a:t>
            </a:r>
            <a:r>
              <a:rPr lang="ja-JP" altLang="en-US" sz="1000" dirty="0" smtClean="0">
                <a:latin typeface="+mn-ea"/>
              </a:rPr>
              <a:t>まで</a:t>
            </a:r>
            <a:endParaRPr lang="en-US" altLang="ja-JP" sz="1000" dirty="0" smtClean="0">
              <a:latin typeface="+mn-ea"/>
            </a:endParaRPr>
          </a:p>
          <a:p>
            <a:pPr algn="ctr"/>
            <a:r>
              <a:rPr lang="ja-JP" altLang="ja-JP" sz="1000" dirty="0">
                <a:latin typeface="+mn-ea"/>
              </a:rPr>
              <a:t>　</a:t>
            </a:r>
            <a:r>
              <a:rPr lang="ja-JP" altLang="en-US" sz="1000" dirty="0" smtClean="0">
                <a:latin typeface="+mn-ea"/>
              </a:rPr>
              <a:t>　　　</a:t>
            </a:r>
            <a:r>
              <a:rPr lang="en-US" altLang="ja-JP" sz="1000" dirty="0" smtClean="0">
                <a:latin typeface="+mn-ea"/>
              </a:rPr>
              <a:t>0.2</a:t>
            </a:r>
            <a:r>
              <a:rPr lang="ja-JP" altLang="en-US" sz="1000" dirty="0">
                <a:latin typeface="+mn-ea"/>
              </a:rPr>
              <a:t>秒かかりますからね</a:t>
            </a:r>
            <a:endParaRPr kumimoji="1" lang="ja-JP" altLang="en-US" sz="1000" dirty="0">
              <a:latin typeface="+mn-ea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5276" y="3567173"/>
            <a:ext cx="422724" cy="419422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162960" y="3951067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ワンポイントコーチング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13" name="曲折矢印 12"/>
          <p:cNvSpPr/>
          <p:nvPr/>
        </p:nvSpPr>
        <p:spPr>
          <a:xfrm flipV="1">
            <a:off x="2269053" y="4123719"/>
            <a:ext cx="884788" cy="1027362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46098" y="4702763"/>
            <a:ext cx="1294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状況に応じて</a:t>
            </a:r>
            <a:endParaRPr kumimoji="1" lang="en-US" altLang="ja-JP" sz="1200" dirty="0" smtClean="0">
              <a:latin typeface="+mn-ea"/>
            </a:endParaRPr>
          </a:p>
          <a:p>
            <a:r>
              <a:rPr kumimoji="1" lang="ja-JP" altLang="en-US" sz="1200" dirty="0" smtClean="0">
                <a:latin typeface="+mn-ea"/>
              </a:rPr>
              <a:t>カットイン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15" name="曲折矢印 14"/>
          <p:cNvSpPr/>
          <p:nvPr/>
        </p:nvSpPr>
        <p:spPr>
          <a:xfrm rot="10800000" flipV="1">
            <a:off x="5304150" y="2820689"/>
            <a:ext cx="884788" cy="1027362"/>
          </a:xfrm>
          <a:prstGeom prst="ben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179208" y="2686287"/>
            <a:ext cx="1294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数秒で戻る</a:t>
            </a:r>
            <a:endParaRPr kumimoji="1" lang="ja-JP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930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</a:t>
            </a:fld>
            <a:endParaRPr kumimoji="1" lang="ja-JP" altLang="en-US">
              <a:latin typeface="+mn-ea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5464" y="3794656"/>
            <a:ext cx="849307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+mn-ea"/>
              </a:rPr>
              <a:t>運転</a:t>
            </a:r>
            <a:r>
              <a:rPr lang="ja-JP" altLang="en-US" dirty="0" smtClean="0">
                <a:latin typeface="+mn-ea"/>
              </a:rPr>
              <a:t>の主体的成長・補助</a:t>
            </a:r>
            <a:r>
              <a:rPr lang="ja-JP" altLang="en-US" dirty="0">
                <a:latin typeface="+mn-ea"/>
              </a:rPr>
              <a:t>を想像させる</a:t>
            </a:r>
            <a:r>
              <a:rPr lang="ja-JP" altLang="en-US" b="1" dirty="0" smtClean="0">
                <a:latin typeface="+mn-ea"/>
              </a:rPr>
              <a:t>「</a:t>
            </a:r>
            <a:r>
              <a:rPr lang="ja-JP" altLang="en-US" b="1" dirty="0">
                <a:latin typeface="+mn-ea"/>
              </a:rPr>
              <a:t>応援」</a:t>
            </a:r>
            <a:r>
              <a:rPr lang="ja-JP" altLang="en-US" dirty="0">
                <a:latin typeface="+mn-ea"/>
              </a:rPr>
              <a:t>と</a:t>
            </a:r>
            <a:r>
              <a:rPr lang="ja-JP" altLang="en-US" b="1" dirty="0">
                <a:latin typeface="+mn-ea"/>
              </a:rPr>
              <a:t>「サプリ」</a:t>
            </a:r>
            <a:r>
              <a:rPr lang="ja-JP" altLang="en-US" dirty="0">
                <a:latin typeface="+mn-ea"/>
              </a:rPr>
              <a:t>の</a:t>
            </a:r>
            <a:r>
              <a:rPr lang="en-US" altLang="ja-JP" dirty="0">
                <a:latin typeface="+mn-ea"/>
              </a:rPr>
              <a:t>2</a:t>
            </a:r>
            <a:r>
              <a:rPr lang="ja-JP" altLang="en-US" dirty="0" err="1">
                <a:latin typeface="+mn-ea"/>
              </a:rPr>
              <a:t>つの</a:t>
            </a:r>
            <a:r>
              <a:rPr lang="ja-JP" altLang="en-US" dirty="0">
                <a:latin typeface="+mn-ea"/>
              </a:rPr>
              <a:t>単語で</a:t>
            </a:r>
            <a:r>
              <a:rPr lang="ja-JP" altLang="en-US" dirty="0" smtClean="0">
                <a:latin typeface="+mn-ea"/>
              </a:rPr>
              <a:t>構成</a:t>
            </a:r>
            <a:endParaRPr lang="en-US" altLang="ja-JP" dirty="0" smtClean="0">
              <a:latin typeface="+mn-ea"/>
            </a:endParaRPr>
          </a:p>
          <a:p>
            <a:endParaRPr lang="en-US" altLang="ja-JP" dirty="0" smtClean="0">
              <a:latin typeface="+mn-ea"/>
            </a:endParaRPr>
          </a:p>
          <a:p>
            <a:r>
              <a:rPr lang="ja-JP" altLang="en-US" sz="2400" b="1" dirty="0" smtClean="0">
                <a:latin typeface="+mn-ea"/>
              </a:rPr>
              <a:t>「</a:t>
            </a:r>
            <a:r>
              <a:rPr lang="ja-JP" altLang="en-US" sz="2400" b="1" dirty="0">
                <a:latin typeface="+mn-ea"/>
              </a:rPr>
              <a:t>応援</a:t>
            </a:r>
            <a:r>
              <a:rPr lang="ja-JP" altLang="en-US" sz="2400" b="1" dirty="0" smtClean="0">
                <a:latin typeface="+mn-ea"/>
              </a:rPr>
              <a:t>」</a:t>
            </a:r>
            <a:endParaRPr lang="en-US" altLang="ja-JP" sz="2400" b="1" dirty="0" smtClean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トレーナー</a:t>
            </a:r>
            <a:r>
              <a:rPr lang="ja-JP" altLang="en-US" dirty="0">
                <a:latin typeface="+mn-ea"/>
              </a:rPr>
              <a:t>は</a:t>
            </a:r>
            <a:r>
              <a:rPr lang="ja-JP" altLang="en-US" dirty="0" smtClean="0">
                <a:latin typeface="+mn-ea"/>
              </a:rPr>
              <a:t>、教習所の指導</a:t>
            </a:r>
            <a:r>
              <a:rPr lang="ja-JP" altLang="en-US" dirty="0">
                <a:latin typeface="+mn-ea"/>
              </a:rPr>
              <a:t>する立場ではなく、運転が上手く</a:t>
            </a:r>
            <a:r>
              <a:rPr lang="ja-JP" altLang="en-US" dirty="0" smtClean="0">
                <a:latin typeface="+mn-ea"/>
              </a:rPr>
              <a:t>なる応援</a:t>
            </a:r>
            <a:r>
              <a:rPr lang="ja-JP" altLang="en-US" dirty="0">
                <a:latin typeface="+mn-ea"/>
              </a:rPr>
              <a:t>する</a:t>
            </a:r>
            <a:r>
              <a:rPr lang="ja-JP" altLang="en-US" dirty="0" smtClean="0">
                <a:latin typeface="+mn-ea"/>
              </a:rPr>
              <a:t>立場。</a:t>
            </a:r>
            <a:endParaRPr lang="ja-JP" altLang="en-US" dirty="0">
              <a:latin typeface="+mn-ea"/>
            </a:endParaRPr>
          </a:p>
          <a:p>
            <a:endParaRPr lang="en-US" altLang="ja-JP" dirty="0" smtClean="0">
              <a:latin typeface="+mn-ea"/>
            </a:endParaRPr>
          </a:p>
          <a:p>
            <a:r>
              <a:rPr lang="ja-JP" altLang="en-US" sz="2400" b="1" dirty="0" smtClean="0">
                <a:latin typeface="+mn-ea"/>
              </a:rPr>
              <a:t>「</a:t>
            </a:r>
            <a:r>
              <a:rPr lang="ja-JP" altLang="en-US" sz="2400" b="1" dirty="0">
                <a:latin typeface="+mn-ea"/>
              </a:rPr>
              <a:t>サプリ</a:t>
            </a:r>
            <a:r>
              <a:rPr lang="ja-JP" altLang="en-US" sz="2400" b="1" dirty="0" smtClean="0">
                <a:latin typeface="+mn-ea"/>
              </a:rPr>
              <a:t>」</a:t>
            </a:r>
            <a:endParaRPr lang="en-US" altLang="ja-JP" sz="2400" b="1" dirty="0" smtClean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サプリメント</a:t>
            </a:r>
            <a:r>
              <a:rPr lang="ja-JP" altLang="en-US" dirty="0">
                <a:latin typeface="+mn-ea"/>
              </a:rPr>
              <a:t>は摂取しなくても生きていけるが、摂取することで不足した部分を補い、身体を整えてくれる存在</a:t>
            </a:r>
            <a:r>
              <a:rPr lang="ja-JP" altLang="en-US" dirty="0" smtClean="0">
                <a:latin typeface="+mn-ea"/>
              </a:rPr>
              <a:t>。</a:t>
            </a:r>
            <a:endParaRPr lang="ja-JP" altLang="en-US" dirty="0">
              <a:latin typeface="+mn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065014" y="165385"/>
            <a:ext cx="720333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目的</a:t>
            </a:r>
            <a:r>
              <a:rPr lang="en-US" altLang="ja-JP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『</a:t>
            </a:r>
            <a:r>
              <a:rPr lang="ja-JP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主体的成長を促す運転コーチングアプリ</a:t>
            </a:r>
            <a:r>
              <a:rPr lang="en-US" altLang="ja-JP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』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1816048" y="893555"/>
            <a:ext cx="5501928" cy="2699878"/>
            <a:chOff x="472668" y="3560135"/>
            <a:chExt cx="5501928" cy="2699878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873693" y="2159110"/>
              <a:ext cx="2699878" cy="5501928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0119" y="3761358"/>
              <a:ext cx="4117054" cy="231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5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20</a:t>
            </a:fld>
            <a:endParaRPr kumimoji="1" lang="ja-JP" altLang="en-US"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ドライブモード　画面イメージ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056" y="1107918"/>
            <a:ext cx="3566945" cy="200540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13488" y="787925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トレーナー選択画面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6702" y="826173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これまでの運転記録の画面</a:t>
            </a:r>
            <a:endParaRPr kumimoji="1" lang="ja-JP" altLang="en-US" sz="1200" dirty="0">
              <a:latin typeface="+mn-ea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77" y="1148862"/>
            <a:ext cx="3539674" cy="19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21</a:t>
            </a:fld>
            <a:endParaRPr kumimoji="1" lang="ja-JP" altLang="en-US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判定と発話のロジック（ドライブモード）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43557" y="754983"/>
            <a:ext cx="86761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atin typeface="+mn-ea"/>
              </a:rPr>
              <a:t>前提　　　： </a:t>
            </a:r>
            <a:r>
              <a:rPr lang="ja-JP" altLang="en-US" sz="1600" dirty="0" smtClean="0">
                <a:solidFill>
                  <a:srgbClr val="000000"/>
                </a:solidFill>
              </a:rPr>
              <a:t>状態</a:t>
            </a:r>
            <a:r>
              <a:rPr lang="ja-JP" altLang="en-US" sz="1600" dirty="0">
                <a:solidFill>
                  <a:srgbClr val="000000"/>
                </a:solidFill>
              </a:rPr>
              <a:t>が</a:t>
            </a:r>
            <a:r>
              <a:rPr lang="ja-JP" altLang="en-US" sz="1600" dirty="0" smtClean="0">
                <a:solidFill>
                  <a:srgbClr val="000000"/>
                </a:solidFill>
              </a:rPr>
              <a:t>良い時、</a:t>
            </a:r>
            <a:r>
              <a:rPr lang="en-US" altLang="ja-JP" sz="1600" dirty="0">
                <a:solidFill>
                  <a:srgbClr val="000000"/>
                </a:solidFill>
              </a:rPr>
              <a:t>30%</a:t>
            </a:r>
            <a:r>
              <a:rPr lang="ja-JP" altLang="en-US" sz="1600" dirty="0">
                <a:solidFill>
                  <a:srgbClr val="000000"/>
                </a:solidFill>
              </a:rPr>
              <a:t>の確率で雑談に、</a:t>
            </a:r>
            <a:r>
              <a:rPr lang="en-US" altLang="ja-JP" sz="1600" dirty="0">
                <a:solidFill>
                  <a:srgbClr val="000000"/>
                </a:solidFill>
              </a:rPr>
              <a:t>70%</a:t>
            </a:r>
            <a:r>
              <a:rPr lang="ja-JP" altLang="en-US" sz="1600" dirty="0">
                <a:solidFill>
                  <a:srgbClr val="000000"/>
                </a:solidFill>
              </a:rPr>
              <a:t>の確率でフィードバックに</a:t>
            </a:r>
            <a:r>
              <a:rPr lang="ja-JP" altLang="en-US" sz="1600" dirty="0" smtClean="0">
                <a:solidFill>
                  <a:srgbClr val="000000"/>
                </a:solidFill>
              </a:rPr>
              <a:t>なる</a:t>
            </a:r>
            <a:endParaRPr lang="en-US" altLang="ja-JP" sz="1600" dirty="0">
              <a:solidFill>
                <a:srgbClr val="000000"/>
              </a:solidFill>
            </a:endParaRPr>
          </a:p>
          <a:p>
            <a:r>
              <a:rPr lang="ja-JP" altLang="en-US" sz="1600" dirty="0" smtClean="0">
                <a:solidFill>
                  <a:srgbClr val="000000"/>
                </a:solidFill>
              </a:rPr>
              <a:t>　　　　　　 状態</a:t>
            </a:r>
            <a:r>
              <a:rPr lang="ja-JP" altLang="en-US" sz="1600" dirty="0">
                <a:solidFill>
                  <a:srgbClr val="000000"/>
                </a:solidFill>
              </a:rPr>
              <a:t>が</a:t>
            </a:r>
            <a:r>
              <a:rPr lang="ja-JP" altLang="en-US" sz="1600" dirty="0" smtClean="0">
                <a:solidFill>
                  <a:srgbClr val="000000"/>
                </a:solidFill>
              </a:rPr>
              <a:t>悪い</a:t>
            </a:r>
            <a:r>
              <a:rPr lang="en-US" altLang="ja-JP" sz="1600" dirty="0" smtClean="0">
                <a:solidFill>
                  <a:srgbClr val="000000"/>
                </a:solidFill>
              </a:rPr>
              <a:t>[</a:t>
            </a:r>
            <a:r>
              <a:rPr lang="ja-JP" altLang="en-US" sz="1600" dirty="0" smtClean="0">
                <a:solidFill>
                  <a:srgbClr val="000000"/>
                </a:solidFill>
              </a:rPr>
              <a:t>漫然</a:t>
            </a:r>
            <a:r>
              <a:rPr lang="en-US" altLang="ja-JP" sz="1600" dirty="0" smtClean="0">
                <a:solidFill>
                  <a:srgbClr val="000000"/>
                </a:solidFill>
              </a:rPr>
              <a:t>]</a:t>
            </a:r>
            <a:r>
              <a:rPr lang="ja-JP" altLang="en-US" sz="1600" dirty="0" smtClean="0">
                <a:solidFill>
                  <a:srgbClr val="000000"/>
                </a:solidFill>
              </a:rPr>
              <a:t>の時、</a:t>
            </a:r>
            <a:r>
              <a:rPr lang="en-US" altLang="ja-JP" sz="1600" dirty="0">
                <a:solidFill>
                  <a:srgbClr val="000000"/>
                </a:solidFill>
              </a:rPr>
              <a:t>15%</a:t>
            </a:r>
            <a:r>
              <a:rPr lang="ja-JP" altLang="en-US" sz="1600" dirty="0">
                <a:solidFill>
                  <a:srgbClr val="000000"/>
                </a:solidFill>
              </a:rPr>
              <a:t>の確率で</a:t>
            </a:r>
            <a:r>
              <a:rPr lang="ja-JP" altLang="en-US" sz="1600" dirty="0" smtClean="0">
                <a:solidFill>
                  <a:srgbClr val="000000"/>
                </a:solidFill>
              </a:rPr>
              <a:t>雑談、</a:t>
            </a:r>
            <a:r>
              <a:rPr lang="en-US" altLang="ja-JP" sz="1600" dirty="0">
                <a:solidFill>
                  <a:srgbClr val="000000"/>
                </a:solidFill>
              </a:rPr>
              <a:t>85%</a:t>
            </a:r>
            <a:r>
              <a:rPr lang="ja-JP" altLang="en-US" sz="1600" dirty="0">
                <a:solidFill>
                  <a:srgbClr val="000000"/>
                </a:solidFill>
              </a:rPr>
              <a:t>の確率でフィードバックに</a:t>
            </a:r>
            <a:r>
              <a:rPr lang="ja-JP" altLang="en-US" sz="1600" dirty="0" smtClean="0">
                <a:solidFill>
                  <a:srgbClr val="000000"/>
                </a:solidFill>
              </a:rPr>
              <a:t>なる</a:t>
            </a:r>
            <a:endParaRPr lang="ja-JP" altLang="en-US" sz="1600" dirty="0">
              <a:solidFill>
                <a:srgbClr val="000000"/>
              </a:solidFill>
            </a:endParaRPr>
          </a:p>
          <a:p>
            <a:endParaRPr lang="en-US" altLang="ja-JP" sz="1600" dirty="0">
              <a:latin typeface="+mn-ea"/>
            </a:endParaRPr>
          </a:p>
          <a:p>
            <a:r>
              <a:rPr lang="ja-JP" altLang="en-US" sz="1600" dirty="0" smtClean="0">
                <a:latin typeface="+mn-ea"/>
              </a:rPr>
              <a:t>タイミング</a:t>
            </a:r>
            <a:r>
              <a:rPr kumimoji="1" lang="ja-JP" altLang="en-US" sz="1600" dirty="0" smtClean="0">
                <a:latin typeface="+mn-ea"/>
              </a:rPr>
              <a:t>： 状態が判定された際</a:t>
            </a:r>
            <a:endParaRPr kumimoji="1" lang="en-US" altLang="ja-JP" sz="1600" dirty="0" smtClean="0">
              <a:latin typeface="+mn-ea"/>
            </a:endParaRPr>
          </a:p>
          <a:p>
            <a:pPr lvl="0"/>
            <a:r>
              <a:rPr lang="ja-JP" altLang="en-US" sz="1600" dirty="0" smtClean="0">
                <a:latin typeface="+mn-ea"/>
              </a:rPr>
              <a:t>発話内容　： </a:t>
            </a:r>
            <a:r>
              <a:rPr lang="ja-JP" altLang="en-US" sz="1600" dirty="0" smtClean="0">
                <a:solidFill>
                  <a:srgbClr val="000000"/>
                </a:solidFill>
              </a:rPr>
              <a:t>発話内容</a:t>
            </a:r>
            <a:r>
              <a:rPr lang="en-US" altLang="ja-JP" sz="1600" dirty="0" smtClean="0">
                <a:solidFill>
                  <a:srgbClr val="000000"/>
                </a:solidFill>
              </a:rPr>
              <a:t>(1) </a:t>
            </a:r>
            <a:r>
              <a:rPr lang="en-US" altLang="ja-JP" dirty="0">
                <a:solidFill>
                  <a:srgbClr val="000000"/>
                </a:solidFill>
              </a:rPr>
              <a:t>= A + B +  D + </a:t>
            </a:r>
            <a:r>
              <a:rPr lang="en-US" altLang="ja-JP" dirty="0" smtClean="0">
                <a:solidFill>
                  <a:srgbClr val="000000"/>
                </a:solidFill>
              </a:rPr>
              <a:t>E</a:t>
            </a:r>
            <a:r>
              <a:rPr lang="ja-JP" altLang="en-US" dirty="0" smtClean="0">
                <a:solidFill>
                  <a:srgbClr val="000000"/>
                </a:solidFill>
              </a:rPr>
              <a:t>　　　</a:t>
            </a:r>
            <a:r>
              <a:rPr lang="ja-JP" altLang="en-US" sz="1600" dirty="0" smtClean="0">
                <a:solidFill>
                  <a:srgbClr val="000000"/>
                </a:solidFill>
              </a:rPr>
              <a:t>発話内容</a:t>
            </a:r>
            <a:r>
              <a:rPr lang="en-US" altLang="ja-JP" sz="1600" dirty="0" smtClean="0">
                <a:solidFill>
                  <a:srgbClr val="000000"/>
                </a:solidFill>
              </a:rPr>
              <a:t>(2) </a:t>
            </a:r>
            <a:r>
              <a:rPr lang="en-US" altLang="ja-JP" dirty="0">
                <a:solidFill>
                  <a:srgbClr val="000000"/>
                </a:solidFill>
              </a:rPr>
              <a:t>= D + B + </a:t>
            </a:r>
            <a:r>
              <a:rPr lang="en-US" altLang="ja-JP" dirty="0" smtClean="0">
                <a:solidFill>
                  <a:srgbClr val="000000"/>
                </a:solidFill>
              </a:rPr>
              <a:t>E</a:t>
            </a:r>
            <a:br>
              <a:rPr lang="en-US" altLang="ja-JP" dirty="0" smtClean="0">
                <a:solidFill>
                  <a:srgbClr val="000000"/>
                </a:solidFill>
              </a:rPr>
            </a:br>
            <a:r>
              <a:rPr lang="ja-JP" altLang="en-US" dirty="0" smtClean="0">
                <a:solidFill>
                  <a:srgbClr val="000000"/>
                </a:solidFill>
              </a:rPr>
              <a:t>　　　　　　</a:t>
            </a:r>
            <a:r>
              <a:rPr lang="ja-JP" altLang="en-US" sz="1200" dirty="0" smtClean="0">
                <a:solidFill>
                  <a:srgbClr val="000000"/>
                </a:solidFill>
              </a:rPr>
              <a:t>（</a:t>
            </a:r>
            <a:r>
              <a:rPr lang="ja-JP" altLang="en-US" sz="1200" dirty="0">
                <a:solidFill>
                  <a:srgbClr val="000000"/>
                </a:solidFill>
              </a:rPr>
              <a:t>ランダムでいずれかを決定）</a:t>
            </a:r>
            <a:endParaRPr lang="en-US" altLang="ja-JP" sz="1200" dirty="0">
              <a:solidFill>
                <a:srgbClr val="000000"/>
              </a:solidFill>
            </a:endParaRPr>
          </a:p>
          <a:p>
            <a:endParaRPr lang="en-US" altLang="ja-JP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41723" y="2579331"/>
            <a:ext cx="8879823" cy="36202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ja-JP" sz="1400" dirty="0" smtClean="0">
                <a:solidFill>
                  <a:srgbClr val="000000"/>
                </a:solidFill>
              </a:rPr>
              <a:t>[</a:t>
            </a:r>
            <a:r>
              <a:rPr lang="ja-JP" altLang="en-US" sz="1400" dirty="0" smtClean="0">
                <a:solidFill>
                  <a:srgbClr val="000000"/>
                </a:solidFill>
              </a:rPr>
              <a:t>フィードバック</a:t>
            </a:r>
            <a:r>
              <a:rPr lang="en-US" altLang="ja-JP" sz="1400" dirty="0" smtClean="0">
                <a:solidFill>
                  <a:srgbClr val="000000"/>
                </a:solidFill>
              </a:rPr>
              <a:t>]</a:t>
            </a:r>
          </a:p>
          <a:p>
            <a:pPr lvl="0">
              <a:lnSpc>
                <a:spcPct val="150000"/>
              </a:lnSpc>
            </a:pPr>
            <a:r>
              <a:rPr lang="en-US" altLang="ja-JP" sz="1400" dirty="0" smtClean="0">
                <a:solidFill>
                  <a:srgbClr val="000000"/>
                </a:solidFill>
              </a:rPr>
              <a:t>A </a:t>
            </a:r>
            <a:r>
              <a:rPr lang="en-US" altLang="ja-JP" sz="1400" dirty="0">
                <a:solidFill>
                  <a:srgbClr val="000000"/>
                </a:solidFill>
              </a:rPr>
              <a:t>= </a:t>
            </a:r>
            <a:r>
              <a:rPr lang="ja-JP" altLang="en-US" sz="1400" dirty="0">
                <a:solidFill>
                  <a:srgbClr val="000000"/>
                </a:solidFill>
              </a:rPr>
              <a:t>感嘆詞からランダムで</a:t>
            </a:r>
            <a:r>
              <a:rPr lang="en-US" altLang="ja-JP" sz="1400" dirty="0">
                <a:solidFill>
                  <a:srgbClr val="000000"/>
                </a:solidFill>
              </a:rPr>
              <a:t>1</a:t>
            </a:r>
            <a:r>
              <a:rPr lang="ja-JP" altLang="en-US" sz="1400" dirty="0" err="1">
                <a:solidFill>
                  <a:srgbClr val="000000"/>
                </a:solidFill>
              </a:rPr>
              <a:t>つ抽</a:t>
            </a:r>
            <a:r>
              <a:rPr lang="ja-JP" altLang="en-US" sz="1400" dirty="0">
                <a:solidFill>
                  <a:srgbClr val="000000"/>
                </a:solidFill>
              </a:rPr>
              <a:t>出</a:t>
            </a:r>
            <a:endParaRPr lang="en-US" altLang="ja-JP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</a:rPr>
              <a:t>B = </a:t>
            </a:r>
            <a:r>
              <a:rPr lang="ja-JP" altLang="en-US" sz="1400" dirty="0">
                <a:solidFill>
                  <a:srgbClr val="000000"/>
                </a:solidFill>
              </a:rPr>
              <a:t>褒賞からランダムで</a:t>
            </a:r>
            <a:r>
              <a:rPr lang="en-US" altLang="ja-JP" sz="1400" dirty="0">
                <a:solidFill>
                  <a:srgbClr val="000000"/>
                </a:solidFill>
              </a:rPr>
              <a:t>1</a:t>
            </a:r>
            <a:r>
              <a:rPr lang="ja-JP" altLang="en-US" sz="1400" dirty="0" err="1">
                <a:solidFill>
                  <a:srgbClr val="000000"/>
                </a:solidFill>
              </a:rPr>
              <a:t>つ抽</a:t>
            </a:r>
            <a:r>
              <a:rPr lang="ja-JP" altLang="en-US" sz="1400" dirty="0">
                <a:solidFill>
                  <a:srgbClr val="000000"/>
                </a:solidFill>
              </a:rPr>
              <a:t>出。ただし、</a:t>
            </a:r>
            <a:r>
              <a:rPr lang="en-US" altLang="ja-JP" sz="1400" dirty="0">
                <a:solidFill>
                  <a:srgbClr val="000000"/>
                </a:solidFill>
              </a:rPr>
              <a:t>A</a:t>
            </a:r>
            <a:r>
              <a:rPr lang="ja-JP" altLang="en-US" sz="1400" dirty="0">
                <a:solidFill>
                  <a:srgbClr val="000000"/>
                </a:solidFill>
              </a:rPr>
              <a:t>が（なし）だった場合は、</a:t>
            </a:r>
            <a:r>
              <a:rPr lang="en-US" altLang="ja-JP" sz="1400" dirty="0">
                <a:solidFill>
                  <a:srgbClr val="000000"/>
                </a:solidFill>
              </a:rPr>
              <a:t>B</a:t>
            </a:r>
            <a:r>
              <a:rPr lang="ja-JP" altLang="en-US" sz="1400" dirty="0">
                <a:solidFill>
                  <a:srgbClr val="000000"/>
                </a:solidFill>
              </a:rPr>
              <a:t>も（なし）にならないように</a:t>
            </a:r>
            <a:r>
              <a:rPr lang="ja-JP" altLang="en-US" sz="1400" dirty="0" smtClean="0">
                <a:solidFill>
                  <a:srgbClr val="000000"/>
                </a:solidFill>
              </a:rPr>
              <a:t>する</a:t>
            </a:r>
            <a:endParaRPr lang="en-US" altLang="ja-JP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</a:rPr>
              <a:t>C = </a:t>
            </a:r>
            <a:r>
              <a:rPr lang="ja-JP" altLang="en-US" sz="1400" dirty="0">
                <a:solidFill>
                  <a:srgbClr val="000000"/>
                </a:solidFill>
              </a:rPr>
              <a:t>比較からランダムで</a:t>
            </a:r>
            <a:r>
              <a:rPr lang="en-US" altLang="ja-JP" sz="1400" dirty="0">
                <a:solidFill>
                  <a:srgbClr val="000000"/>
                </a:solidFill>
              </a:rPr>
              <a:t>1</a:t>
            </a:r>
            <a:r>
              <a:rPr lang="ja-JP" altLang="en-US" sz="1400" dirty="0" err="1">
                <a:solidFill>
                  <a:srgbClr val="000000"/>
                </a:solidFill>
              </a:rPr>
              <a:t>つ抽</a:t>
            </a:r>
            <a:r>
              <a:rPr lang="ja-JP" altLang="en-US" sz="1400" dirty="0">
                <a:solidFill>
                  <a:srgbClr val="000000"/>
                </a:solidFill>
              </a:rPr>
              <a:t>出</a:t>
            </a:r>
            <a:endParaRPr lang="en-US" altLang="ja-JP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</a:rPr>
              <a:t>D = </a:t>
            </a:r>
            <a:r>
              <a:rPr lang="ja-JP" altLang="en-US" sz="1400" dirty="0">
                <a:solidFill>
                  <a:srgbClr val="000000"/>
                </a:solidFill>
              </a:rPr>
              <a:t>状況、状態からランダムで</a:t>
            </a:r>
            <a:r>
              <a:rPr lang="en-US" altLang="ja-JP" sz="1400" dirty="0">
                <a:solidFill>
                  <a:srgbClr val="000000"/>
                </a:solidFill>
              </a:rPr>
              <a:t>1</a:t>
            </a:r>
            <a:r>
              <a:rPr lang="ja-JP" altLang="en-US" sz="1400" dirty="0" err="1">
                <a:solidFill>
                  <a:srgbClr val="000000"/>
                </a:solidFill>
              </a:rPr>
              <a:t>つ抽</a:t>
            </a:r>
            <a:r>
              <a:rPr lang="ja-JP" altLang="en-US" sz="1400" dirty="0">
                <a:solidFill>
                  <a:srgbClr val="000000"/>
                </a:solidFill>
              </a:rPr>
              <a:t>出</a:t>
            </a:r>
            <a:endParaRPr lang="en-US" altLang="ja-JP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</a:rPr>
              <a:t>D = ●</a:t>
            </a:r>
            <a:r>
              <a:rPr lang="ja-JP" altLang="en-US" sz="1400" dirty="0">
                <a:solidFill>
                  <a:srgbClr val="000000"/>
                </a:solidFill>
              </a:rPr>
              <a:t>のうち１つをランダムで選択し、そこに</a:t>
            </a:r>
            <a:r>
              <a:rPr lang="en-US" altLang="ja-JP" sz="1400" dirty="0">
                <a:solidFill>
                  <a:srgbClr val="000000"/>
                </a:solidFill>
              </a:rPr>
              <a:t>C</a:t>
            </a:r>
            <a:r>
              <a:rPr lang="ja-JP" altLang="en-US" sz="1400" dirty="0">
                <a:solidFill>
                  <a:srgbClr val="000000"/>
                </a:solidFill>
              </a:rPr>
              <a:t>を組み込む</a:t>
            </a:r>
            <a:endParaRPr lang="en-US" altLang="ja-JP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</a:rPr>
              <a:t>E = </a:t>
            </a:r>
            <a:r>
              <a:rPr lang="ja-JP" altLang="en-US" sz="1400" dirty="0">
                <a:solidFill>
                  <a:srgbClr val="000000"/>
                </a:solidFill>
              </a:rPr>
              <a:t>感想からランダムで</a:t>
            </a:r>
            <a:r>
              <a:rPr lang="en-US" altLang="ja-JP" sz="1400" dirty="0">
                <a:solidFill>
                  <a:srgbClr val="000000"/>
                </a:solidFill>
              </a:rPr>
              <a:t>1</a:t>
            </a:r>
            <a:r>
              <a:rPr lang="ja-JP" altLang="en-US" sz="1400" dirty="0" err="1">
                <a:solidFill>
                  <a:srgbClr val="000000"/>
                </a:solidFill>
              </a:rPr>
              <a:t>つ抽</a:t>
            </a:r>
            <a:r>
              <a:rPr lang="ja-JP" altLang="en-US" sz="1400" dirty="0">
                <a:solidFill>
                  <a:srgbClr val="000000"/>
                </a:solidFill>
              </a:rPr>
              <a:t>出</a:t>
            </a:r>
            <a:endParaRPr lang="en-US" altLang="ja-JP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</a:rPr>
              <a:t>D,E</a:t>
            </a:r>
            <a:r>
              <a:rPr lang="ja-JP" altLang="en-US" sz="1400" dirty="0">
                <a:solidFill>
                  <a:srgbClr val="000000"/>
                </a:solidFill>
              </a:rPr>
              <a:t>の中に</a:t>
            </a:r>
            <a:r>
              <a:rPr lang="en-US" altLang="ja-JP" sz="1400" dirty="0">
                <a:solidFill>
                  <a:srgbClr val="000000"/>
                </a:solidFill>
              </a:rPr>
              <a:t>△</a:t>
            </a:r>
            <a:r>
              <a:rPr lang="ja-JP" altLang="en-US" sz="1400" dirty="0">
                <a:solidFill>
                  <a:srgbClr val="000000"/>
                </a:solidFill>
              </a:rPr>
              <a:t>があればそこに「ね」を組み込む。</a:t>
            </a:r>
            <a:r>
              <a:rPr lang="en-US" altLang="ja-JP" sz="1400" dirty="0">
                <a:solidFill>
                  <a:srgbClr val="000000"/>
                </a:solidFill>
              </a:rPr>
              <a:t>△</a:t>
            </a:r>
            <a:r>
              <a:rPr lang="ja-JP" altLang="en-US" sz="1400" dirty="0">
                <a:solidFill>
                  <a:srgbClr val="000000"/>
                </a:solidFill>
              </a:rPr>
              <a:t>が無ければ</a:t>
            </a:r>
            <a:r>
              <a:rPr lang="en-US" altLang="ja-JP" sz="1400" dirty="0">
                <a:solidFill>
                  <a:srgbClr val="000000"/>
                </a:solidFill>
              </a:rPr>
              <a:t>▲</a:t>
            </a:r>
            <a:r>
              <a:rPr lang="ja-JP" altLang="en-US" sz="1400" dirty="0">
                <a:solidFill>
                  <a:srgbClr val="000000"/>
                </a:solidFill>
              </a:rPr>
              <a:t>のうち</a:t>
            </a:r>
            <a:r>
              <a:rPr lang="en-US" altLang="ja-JP" sz="1400" dirty="0">
                <a:solidFill>
                  <a:srgbClr val="000000"/>
                </a:solidFill>
              </a:rPr>
              <a:t>1</a:t>
            </a:r>
            <a:r>
              <a:rPr lang="ja-JP" altLang="en-US" sz="1400" dirty="0" err="1">
                <a:solidFill>
                  <a:srgbClr val="000000"/>
                </a:solidFill>
              </a:rPr>
              <a:t>つを抽</a:t>
            </a:r>
            <a:r>
              <a:rPr lang="ja-JP" altLang="en-US" sz="1400" dirty="0">
                <a:solidFill>
                  <a:srgbClr val="000000"/>
                </a:solidFill>
              </a:rPr>
              <a:t>出し、そこに「ね」を</a:t>
            </a:r>
            <a:r>
              <a:rPr lang="ja-JP" altLang="en-US" sz="1400" dirty="0" smtClean="0">
                <a:solidFill>
                  <a:srgbClr val="000000"/>
                </a:solidFill>
              </a:rPr>
              <a:t>組み込む</a:t>
            </a:r>
            <a:endParaRPr lang="en-US" altLang="ja-JP" sz="1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altLang="ja-JP" sz="1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1400" dirty="0">
                <a:solidFill>
                  <a:srgbClr val="000000"/>
                </a:solidFill>
              </a:rPr>
              <a:t>[</a:t>
            </a:r>
            <a:r>
              <a:rPr lang="ja-JP" altLang="en-US" sz="1400" dirty="0">
                <a:solidFill>
                  <a:srgbClr val="000000"/>
                </a:solidFill>
              </a:rPr>
              <a:t>雑談</a:t>
            </a:r>
            <a:r>
              <a:rPr lang="en-US" altLang="ja-JP" sz="1400" dirty="0">
                <a:solidFill>
                  <a:srgbClr val="000000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ja-JP" altLang="en-US" sz="1400" dirty="0">
                <a:solidFill>
                  <a:srgbClr val="000000"/>
                </a:solidFill>
              </a:rPr>
              <a:t>天気予報データをもとに、</a:t>
            </a:r>
            <a:r>
              <a:rPr lang="en-US" altLang="ja-JP" sz="1400" dirty="0">
                <a:solidFill>
                  <a:srgbClr val="000000"/>
                </a:solidFill>
              </a:rPr>
              <a:t>1</a:t>
            </a:r>
            <a:r>
              <a:rPr lang="ja-JP" altLang="en-US" sz="1400" dirty="0" err="1">
                <a:solidFill>
                  <a:srgbClr val="000000"/>
                </a:solidFill>
              </a:rPr>
              <a:t>つ抽</a:t>
            </a:r>
            <a:r>
              <a:rPr lang="ja-JP" altLang="en-US" sz="1400" dirty="0" smtClean="0">
                <a:solidFill>
                  <a:srgbClr val="000000"/>
                </a:solidFill>
              </a:rPr>
              <a:t>出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66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22</a:t>
            </a:fld>
            <a:endParaRPr kumimoji="1" lang="ja-JP" altLang="en-US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判定と発話のロジック（ドライブモード）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/>
          <a:srcRect r="41196" b="-519"/>
          <a:stretch/>
        </p:blipFill>
        <p:spPr>
          <a:xfrm>
            <a:off x="1004710" y="1126580"/>
            <a:ext cx="6965373" cy="5150041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311372" y="776673"/>
            <a:ext cx="1602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発話対応表（</a:t>
            </a:r>
            <a:r>
              <a:rPr lang="ja-JP" altLang="en-US" sz="1200" dirty="0" smtClean="0">
                <a:latin typeface="+mn-ea"/>
              </a:rPr>
              <a:t>抜粋）</a:t>
            </a:r>
            <a:endParaRPr kumimoji="1" lang="ja-JP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729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23</a:t>
            </a:fld>
            <a:endParaRPr kumimoji="1" lang="ja-JP" altLang="en-US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>
                <a:latin typeface="+mn-ea"/>
              </a:rPr>
              <a:t>2</a:t>
            </a:r>
            <a:r>
              <a:rPr kumimoji="1" lang="ja-JP" altLang="en-US" sz="2400" dirty="0" err="1" smtClean="0">
                <a:latin typeface="+mn-ea"/>
              </a:rPr>
              <a:t>つの</a:t>
            </a:r>
            <a:r>
              <a:rPr kumimoji="1" lang="ja-JP" altLang="en-US" sz="2400" dirty="0" smtClean="0">
                <a:latin typeface="+mn-ea"/>
              </a:rPr>
              <a:t>モード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6182" y="2040456"/>
            <a:ext cx="3722541" cy="864406"/>
          </a:xfrm>
          <a:prstGeom prst="rect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dirty="0" smtClean="0">
                <a:latin typeface="+mn-ea"/>
              </a:rPr>
              <a:t>ドライブモード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25545" y="2035898"/>
            <a:ext cx="3722541" cy="864406"/>
          </a:xfrm>
          <a:prstGeom prst="rect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sz="2800" dirty="0" smtClean="0">
                <a:latin typeface="+mn-ea"/>
              </a:rPr>
              <a:t>トレーニングモード</a:t>
            </a:r>
            <a:endParaRPr kumimoji="1" lang="ja-JP" altLang="en-US" sz="2800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5399" y="3333101"/>
            <a:ext cx="4104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+mn-ea"/>
              </a:rPr>
              <a:t>ドライバーの状態を判定して</a:t>
            </a:r>
            <a:r>
              <a:rPr lang="en-US" altLang="ja-JP" dirty="0" smtClean="0">
                <a:latin typeface="+mn-ea"/>
              </a:rPr>
              <a:t/>
            </a:r>
            <a:br>
              <a:rPr lang="en-US" altLang="ja-JP" dirty="0" smtClean="0">
                <a:latin typeface="+mn-ea"/>
              </a:rPr>
            </a:br>
            <a:r>
              <a:rPr lang="ja-JP" altLang="en-US" dirty="0" smtClean="0">
                <a:latin typeface="+mn-ea"/>
              </a:rPr>
              <a:t>トレーナーが</a:t>
            </a:r>
            <a:r>
              <a:rPr kumimoji="1" lang="ja-JP" altLang="en-US" dirty="0" smtClean="0">
                <a:latin typeface="+mn-ea"/>
              </a:rPr>
              <a:t>発話するモード。</a:t>
            </a:r>
            <a:endParaRPr kumimoji="1" lang="en-US" altLang="ja-JP" dirty="0" smtClean="0">
              <a:latin typeface="+mn-ea"/>
            </a:endParaRPr>
          </a:p>
          <a:p>
            <a:r>
              <a:rPr kumimoji="1" lang="ja-JP" altLang="en-US" dirty="0" smtClean="0">
                <a:latin typeface="+mn-ea"/>
              </a:rPr>
              <a:t>特に合格・不合格といった概念は無い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039713" y="3333101"/>
            <a:ext cx="3714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+mn-ea"/>
              </a:rPr>
              <a:t>ドライブ</a:t>
            </a:r>
            <a:r>
              <a:rPr kumimoji="1" lang="ja-JP" altLang="en-US" dirty="0" smtClean="0">
                <a:latin typeface="+mn-ea"/>
              </a:rPr>
              <a:t>モードの発話はそのままに、さらにカリキュラムが決められた</a:t>
            </a:r>
            <a:r>
              <a:rPr lang="ja-JP" altLang="en-US" dirty="0" smtClean="0">
                <a:latin typeface="+mn-ea"/>
              </a:rPr>
              <a:t>ステージを</a:t>
            </a:r>
            <a:r>
              <a:rPr kumimoji="1" lang="ja-JP" altLang="en-US" dirty="0" smtClean="0">
                <a:latin typeface="+mn-ea"/>
              </a:rPr>
              <a:t>順に達成していく、ゲーム要素のあるモード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4622" y="754983"/>
            <a:ext cx="8119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２つのモードを用意し、ドライバーが選択できるようにする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0" name="円/楕円 9"/>
          <p:cNvSpPr/>
          <p:nvPr/>
        </p:nvSpPr>
        <p:spPr>
          <a:xfrm>
            <a:off x="5004145" y="1671357"/>
            <a:ext cx="3511205" cy="14453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557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24</a:t>
            </a:fld>
            <a:endParaRPr kumimoji="1" lang="ja-JP" altLang="en-US">
              <a:latin typeface="+mn-ea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トレーニングモード　画面イメージ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983" y="4182449"/>
            <a:ext cx="3568671" cy="200637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13488" y="787925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ステージ開始画面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3076" y="3879723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試験中の画面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742438" y="3846628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 smtClean="0">
                <a:latin typeface="+mn-ea"/>
              </a:rPr>
              <a:t>ステッカーリスト</a:t>
            </a:r>
            <a:endParaRPr kumimoji="1" lang="ja-JP" altLang="en-US" sz="1200" dirty="0">
              <a:latin typeface="+mn-ea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547222" y="1159377"/>
            <a:ext cx="3748282" cy="2179550"/>
            <a:chOff x="547222" y="1159377"/>
            <a:chExt cx="3748282" cy="2179550"/>
          </a:xfrm>
        </p:grpSpPr>
        <p:grpSp>
          <p:nvGrpSpPr>
            <p:cNvPr id="15" name="グループ化 1"/>
            <p:cNvGrpSpPr/>
            <p:nvPr/>
          </p:nvGrpSpPr>
          <p:grpSpPr>
            <a:xfrm>
              <a:off x="547222" y="1159377"/>
              <a:ext cx="3748282" cy="2179550"/>
              <a:chOff x="47744" y="2857379"/>
              <a:chExt cx="2190161" cy="1256545"/>
            </a:xfrm>
          </p:grpSpPr>
          <p:pic>
            <p:nvPicPr>
              <p:cNvPr id="16" name="図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44" y="2857379"/>
                <a:ext cx="2190161" cy="1256545"/>
              </a:xfrm>
              <a:prstGeom prst="rect">
                <a:avLst/>
              </a:prstGeom>
            </p:spPr>
          </p:pic>
          <p:sp>
            <p:nvSpPr>
              <p:cNvPr id="17" name="正方形/長方形 16"/>
              <p:cNvSpPr/>
              <p:nvPr/>
            </p:nvSpPr>
            <p:spPr>
              <a:xfrm>
                <a:off x="190926" y="2964812"/>
                <a:ext cx="1859333" cy="141806"/>
              </a:xfrm>
              <a:prstGeom prst="rect">
                <a:avLst/>
              </a:prstGeom>
              <a:solidFill>
                <a:srgbClr val="A0E346"/>
              </a:solidFill>
            </p:spPr>
            <p:txBody>
              <a:bodyPr wrap="square">
                <a:noAutofit/>
              </a:bodyPr>
              <a:lstStyle/>
              <a:p>
                <a:endParaRPr lang="ja-JP" altLang="en-US" sz="1200" dirty="0">
                  <a:latin typeface="+mn-ea"/>
                </a:endParaRPr>
              </a:p>
            </p:txBody>
          </p:sp>
        </p:grpSp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2101" y="1774884"/>
              <a:ext cx="2252430" cy="856558"/>
            </a:xfrm>
            <a:prstGeom prst="rect">
              <a:avLst/>
            </a:prstGeom>
          </p:spPr>
        </p:pic>
      </p:grpSp>
      <p:pic>
        <p:nvPicPr>
          <p:cNvPr id="20" name="図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313" y="1157672"/>
            <a:ext cx="3803589" cy="2138449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4961078" y="783367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ステージ結果画面</a:t>
            </a:r>
            <a:endParaRPr kumimoji="1" lang="ja-JP" altLang="en-US" sz="1200" dirty="0">
              <a:latin typeface="+mn-ea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28" y="4254988"/>
            <a:ext cx="3590480" cy="201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11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下矢印 48"/>
          <p:cNvSpPr/>
          <p:nvPr/>
        </p:nvSpPr>
        <p:spPr>
          <a:xfrm>
            <a:off x="228332" y="1384085"/>
            <a:ext cx="399582" cy="4437635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25</a:t>
            </a:fld>
            <a:endParaRPr kumimoji="1" lang="ja-JP" altLang="en-US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32348" y="1736489"/>
            <a:ext cx="309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車間距離</a:t>
            </a:r>
            <a:r>
              <a:rPr lang="ja-JP" altLang="en-US" dirty="0">
                <a:latin typeface="+mn-ea"/>
              </a:rPr>
              <a:t>　</a:t>
            </a:r>
            <a:r>
              <a:rPr lang="ja-JP" altLang="en-US" dirty="0" smtClean="0">
                <a:latin typeface="+mn-ea"/>
              </a:rPr>
              <a:t>技能</a:t>
            </a:r>
            <a:r>
              <a:rPr lang="en-US" altLang="ja-JP" dirty="0" err="1" smtClean="0">
                <a:latin typeface="+mn-ea"/>
              </a:rPr>
              <a:t>Lv</a:t>
            </a:r>
            <a:r>
              <a:rPr lang="ja-JP" altLang="en-US" dirty="0" smtClean="0">
                <a:latin typeface="+mn-ea"/>
              </a:rPr>
              <a:t>を</a:t>
            </a:r>
            <a:r>
              <a:rPr lang="en-US" altLang="ja-JP" dirty="0" smtClean="0">
                <a:latin typeface="+mn-ea"/>
              </a:rPr>
              <a:t>1</a:t>
            </a:r>
            <a:r>
              <a:rPr lang="ja-JP" altLang="en-US" dirty="0" smtClean="0">
                <a:latin typeface="+mn-ea"/>
              </a:rPr>
              <a:t>に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7" name="図 6" descr="ステッカー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5885" y="1455431"/>
            <a:ext cx="950783" cy="833669"/>
          </a:xfrm>
          <a:prstGeom prst="rect">
            <a:avLst/>
          </a:prstGeom>
        </p:spPr>
      </p:pic>
      <p:sp>
        <p:nvSpPr>
          <p:cNvPr id="10" name="二等辺三角形 9"/>
          <p:cNvSpPr/>
          <p:nvPr/>
        </p:nvSpPr>
        <p:spPr>
          <a:xfrm rot="5400000">
            <a:off x="5212680" y="1755875"/>
            <a:ext cx="282946" cy="24129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247125" y="1651414"/>
            <a:ext cx="180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達成すると</a:t>
            </a:r>
            <a:endParaRPr kumimoji="1" lang="en-US" altLang="ja-JP" sz="1400" dirty="0" smtClean="0">
              <a:latin typeface="+mn-ea"/>
            </a:endParaRPr>
          </a:p>
          <a:p>
            <a:r>
              <a:rPr kumimoji="1" lang="ja-JP" altLang="en-US" sz="1400" dirty="0" smtClean="0">
                <a:latin typeface="+mn-ea"/>
              </a:rPr>
              <a:t>ステッカーを</a:t>
            </a:r>
            <a:r>
              <a:rPr kumimoji="1" lang="en-US" altLang="ja-JP" sz="1400" dirty="0" smtClean="0">
                <a:latin typeface="+mn-ea"/>
              </a:rPr>
              <a:t>GET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932348" y="2590598"/>
            <a:ext cx="309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TTC</a:t>
            </a:r>
            <a:r>
              <a:rPr lang="ja-JP" altLang="en-US" dirty="0">
                <a:latin typeface="+mn-ea"/>
              </a:rPr>
              <a:t>　</a:t>
            </a:r>
            <a:r>
              <a:rPr lang="ja-JP" altLang="en-US" dirty="0" smtClean="0">
                <a:latin typeface="+mn-ea"/>
              </a:rPr>
              <a:t>技能</a:t>
            </a:r>
            <a:r>
              <a:rPr lang="en-US" altLang="ja-JP" dirty="0" err="1" smtClean="0">
                <a:latin typeface="+mn-ea"/>
              </a:rPr>
              <a:t>Lv</a:t>
            </a:r>
            <a:r>
              <a:rPr lang="ja-JP" altLang="en-US" dirty="0" smtClean="0">
                <a:latin typeface="+mn-ea"/>
              </a:rPr>
              <a:t>を</a:t>
            </a:r>
            <a:r>
              <a:rPr lang="en-US" altLang="ja-JP" dirty="0" smtClean="0">
                <a:latin typeface="+mn-ea"/>
              </a:rPr>
              <a:t>1</a:t>
            </a:r>
            <a:r>
              <a:rPr lang="ja-JP" altLang="en-US" dirty="0" smtClean="0">
                <a:latin typeface="+mn-ea"/>
              </a:rPr>
              <a:t>に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21" name="図 20" descr="ステッカー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777" y="2357416"/>
            <a:ext cx="950783" cy="833669"/>
          </a:xfrm>
          <a:prstGeom prst="rect">
            <a:avLst/>
          </a:prstGeom>
        </p:spPr>
      </p:pic>
      <p:sp>
        <p:nvSpPr>
          <p:cNvPr id="22" name="二等辺三角形 21"/>
          <p:cNvSpPr/>
          <p:nvPr/>
        </p:nvSpPr>
        <p:spPr>
          <a:xfrm rot="5400000">
            <a:off x="5212680" y="2657860"/>
            <a:ext cx="282946" cy="24129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932348" y="3444707"/>
            <a:ext cx="309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+mn-ea"/>
              </a:rPr>
              <a:t>車間時間</a:t>
            </a:r>
            <a:r>
              <a:rPr lang="ja-JP" altLang="en-US" dirty="0">
                <a:latin typeface="+mn-ea"/>
              </a:rPr>
              <a:t>　</a:t>
            </a:r>
            <a:r>
              <a:rPr lang="ja-JP" altLang="en-US" dirty="0" smtClean="0">
                <a:latin typeface="+mn-ea"/>
              </a:rPr>
              <a:t>技能</a:t>
            </a:r>
            <a:r>
              <a:rPr lang="en-US" altLang="ja-JP" dirty="0" err="1" smtClean="0">
                <a:latin typeface="+mn-ea"/>
              </a:rPr>
              <a:t>Lv</a:t>
            </a:r>
            <a:r>
              <a:rPr lang="ja-JP" altLang="en-US" dirty="0" smtClean="0">
                <a:latin typeface="+mn-ea"/>
              </a:rPr>
              <a:t>を</a:t>
            </a:r>
            <a:r>
              <a:rPr lang="en-US" altLang="ja-JP" dirty="0">
                <a:latin typeface="+mn-ea"/>
              </a:rPr>
              <a:t>2</a:t>
            </a:r>
            <a:r>
              <a:rPr lang="ja-JP" altLang="en-US" dirty="0" smtClean="0">
                <a:latin typeface="+mn-ea"/>
              </a:rPr>
              <a:t>に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25" name="図 24" descr="ステッカー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4199" y="3251798"/>
            <a:ext cx="950783" cy="833669"/>
          </a:xfrm>
          <a:prstGeom prst="rect">
            <a:avLst/>
          </a:prstGeom>
        </p:spPr>
      </p:pic>
      <p:sp>
        <p:nvSpPr>
          <p:cNvPr id="26" name="二等辺三角形 25"/>
          <p:cNvSpPr/>
          <p:nvPr/>
        </p:nvSpPr>
        <p:spPr>
          <a:xfrm rot="5400000">
            <a:off x="5212680" y="3552242"/>
            <a:ext cx="282946" cy="24129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32348" y="4298815"/>
            <a:ext cx="309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TTC</a:t>
            </a:r>
            <a:r>
              <a:rPr lang="ja-JP" altLang="en-US" dirty="0">
                <a:latin typeface="+mn-ea"/>
              </a:rPr>
              <a:t>　</a:t>
            </a:r>
            <a:r>
              <a:rPr lang="ja-JP" altLang="en-US" dirty="0" smtClean="0">
                <a:latin typeface="+mn-ea"/>
              </a:rPr>
              <a:t>技能</a:t>
            </a:r>
            <a:r>
              <a:rPr lang="en-US" altLang="ja-JP" dirty="0" err="1" smtClean="0">
                <a:latin typeface="+mn-ea"/>
              </a:rPr>
              <a:t>Lv</a:t>
            </a:r>
            <a:r>
              <a:rPr lang="ja-JP" altLang="en-US" dirty="0" smtClean="0">
                <a:latin typeface="+mn-ea"/>
              </a:rPr>
              <a:t>を</a:t>
            </a:r>
            <a:r>
              <a:rPr lang="en-US" altLang="ja-JP" dirty="0">
                <a:latin typeface="+mn-ea"/>
              </a:rPr>
              <a:t>2</a:t>
            </a:r>
            <a:r>
              <a:rPr lang="ja-JP" altLang="en-US" dirty="0" smtClean="0">
                <a:latin typeface="+mn-ea"/>
              </a:rPr>
              <a:t>に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29" name="図 28" descr="ステッカー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2534" y="4117643"/>
            <a:ext cx="950783" cy="833669"/>
          </a:xfrm>
          <a:prstGeom prst="rect">
            <a:avLst/>
          </a:prstGeom>
        </p:spPr>
      </p:pic>
      <p:sp>
        <p:nvSpPr>
          <p:cNvPr id="30" name="二等辺三角形 29"/>
          <p:cNvSpPr/>
          <p:nvPr/>
        </p:nvSpPr>
        <p:spPr>
          <a:xfrm rot="5400000">
            <a:off x="5212681" y="4418089"/>
            <a:ext cx="282947" cy="24129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247125" y="2502991"/>
            <a:ext cx="180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達成すると</a:t>
            </a:r>
            <a:endParaRPr kumimoji="1" lang="en-US" altLang="ja-JP" sz="1400" dirty="0" smtClean="0">
              <a:latin typeface="+mn-ea"/>
            </a:endParaRPr>
          </a:p>
          <a:p>
            <a:r>
              <a:rPr kumimoji="1" lang="ja-JP" altLang="en-US" sz="1400" dirty="0" smtClean="0">
                <a:latin typeface="+mn-ea"/>
              </a:rPr>
              <a:t>ステッカーを</a:t>
            </a:r>
            <a:r>
              <a:rPr kumimoji="1" lang="en-US" altLang="ja-JP" sz="1400" dirty="0" smtClean="0">
                <a:latin typeface="+mn-ea"/>
              </a:rPr>
              <a:t>GET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247125" y="3397375"/>
            <a:ext cx="180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達成すると</a:t>
            </a:r>
            <a:endParaRPr kumimoji="1" lang="en-US" altLang="ja-JP" sz="1400" dirty="0" smtClean="0">
              <a:latin typeface="+mn-ea"/>
            </a:endParaRPr>
          </a:p>
          <a:p>
            <a:r>
              <a:rPr kumimoji="1" lang="ja-JP" altLang="en-US" sz="1400" dirty="0" smtClean="0">
                <a:latin typeface="+mn-ea"/>
              </a:rPr>
              <a:t>ステッカーを</a:t>
            </a:r>
            <a:r>
              <a:rPr kumimoji="1" lang="en-US" altLang="ja-JP" sz="1400" dirty="0" smtClean="0">
                <a:latin typeface="+mn-ea"/>
              </a:rPr>
              <a:t>GET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247125" y="4306028"/>
            <a:ext cx="180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達成すると</a:t>
            </a:r>
            <a:endParaRPr kumimoji="1" lang="en-US" altLang="ja-JP" sz="1400" dirty="0" smtClean="0">
              <a:latin typeface="+mn-ea"/>
            </a:endParaRPr>
          </a:p>
          <a:p>
            <a:r>
              <a:rPr kumimoji="1" lang="ja-JP" altLang="en-US" sz="1400" dirty="0" smtClean="0">
                <a:latin typeface="+mn-ea"/>
              </a:rPr>
              <a:t>ステッカーを</a:t>
            </a:r>
            <a:r>
              <a:rPr kumimoji="1" lang="en-US" altLang="ja-JP" sz="1400" dirty="0" smtClean="0">
                <a:latin typeface="+mn-ea"/>
              </a:rPr>
              <a:t>GET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05769" y="5236009"/>
            <a:ext cx="234828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+mn-ea"/>
              </a:rPr>
              <a:t>免許証試験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3888" y="5079735"/>
            <a:ext cx="1581999" cy="713447"/>
          </a:xfrm>
          <a:prstGeom prst="rect">
            <a:avLst/>
          </a:prstGeom>
        </p:spPr>
      </p:pic>
      <p:sp>
        <p:nvSpPr>
          <p:cNvPr id="41" name="テキスト ボックス 40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トレーニングモード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34622" y="726445"/>
            <a:ext cx="811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+mn-ea"/>
              </a:rPr>
              <a:t>コーチングのポイントごとに細かくステージを設定</a:t>
            </a:r>
            <a:endParaRPr kumimoji="1" lang="en-US" altLang="ja-JP" dirty="0" smtClean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一定ステージを達成するごとに免許証試験を実施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28192" y="1749835"/>
            <a:ext cx="1070308" cy="276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latin typeface="+mn-ea"/>
              </a:rPr>
              <a:t>ステージ１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28192" y="2658487"/>
            <a:ext cx="1070308" cy="276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latin typeface="+mn-ea"/>
              </a:rPr>
              <a:t>ステージ</a:t>
            </a:r>
            <a:r>
              <a:rPr kumimoji="1" lang="en-US" altLang="ja-JP" sz="1200" dirty="0" smtClean="0">
                <a:latin typeface="+mn-ea"/>
              </a:rPr>
              <a:t>2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628192" y="3524333"/>
            <a:ext cx="1070308" cy="276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latin typeface="+mn-ea"/>
              </a:rPr>
              <a:t>ステージ</a:t>
            </a:r>
            <a:r>
              <a:rPr lang="en-US" altLang="ja-JP" sz="1200" dirty="0">
                <a:latin typeface="+mn-ea"/>
              </a:rPr>
              <a:t>3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28192" y="4361641"/>
            <a:ext cx="1070308" cy="276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latin typeface="+mn-ea"/>
              </a:rPr>
              <a:t>ステージ</a:t>
            </a:r>
            <a:r>
              <a:rPr lang="en-US" altLang="ja-JP" sz="1200" dirty="0" smtClean="0">
                <a:latin typeface="+mn-ea"/>
              </a:rPr>
              <a:t>4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515783" y="5171875"/>
            <a:ext cx="1800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合格すると</a:t>
            </a:r>
            <a:endParaRPr kumimoji="1" lang="en-US" altLang="ja-JP" sz="1400" dirty="0" smtClean="0">
              <a:latin typeface="+mn-ea"/>
            </a:endParaRPr>
          </a:p>
          <a:p>
            <a:r>
              <a:rPr kumimoji="1" lang="ja-JP" altLang="en-US" sz="1400" dirty="0" smtClean="0">
                <a:latin typeface="+mn-ea"/>
              </a:rPr>
              <a:t>ステッカーを</a:t>
            </a:r>
            <a:r>
              <a:rPr kumimoji="1" lang="en-US" altLang="ja-JP" sz="1400" dirty="0" smtClean="0">
                <a:latin typeface="+mn-ea"/>
              </a:rPr>
              <a:t>GET</a:t>
            </a:r>
            <a:endParaRPr kumimoji="1" lang="ja-JP" altLang="en-US" sz="1400" dirty="0">
              <a:latin typeface="+mn-ea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16295" y="5958581"/>
            <a:ext cx="517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/>
                </a:solidFill>
                <a:latin typeface="+mn-ea"/>
              </a:rPr>
              <a:t>このサイクルを繰り返して進行</a:t>
            </a:r>
            <a:endParaRPr kumimoji="1" lang="ja-JP" altLang="en-US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3364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26</a:t>
            </a:fld>
            <a:endParaRPr kumimoji="1" lang="ja-JP" altLang="en-US">
              <a:latin typeface="+mn-ea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トレーニングモード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34622" y="726445"/>
            <a:ext cx="8119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+mn-ea"/>
              </a:rPr>
              <a:t>巧拙の要素である「追従」「直進」「コーナー」を元に</a:t>
            </a:r>
            <a:endParaRPr lang="en-US" altLang="ja-JP" dirty="0" smtClean="0">
              <a:latin typeface="+mn-ea"/>
            </a:endParaRPr>
          </a:p>
          <a:p>
            <a:r>
              <a:rPr lang="ja-JP" altLang="en-US" dirty="0" smtClean="0">
                <a:latin typeface="+mn-ea"/>
              </a:rPr>
              <a:t>難易度ごとにカリキュラムを設定</a:t>
            </a:r>
            <a:endParaRPr lang="en-US" altLang="ja-JP" dirty="0" smtClean="0">
              <a:latin typeface="+mn-ea"/>
            </a:endParaRPr>
          </a:p>
        </p:txBody>
      </p:sp>
      <p:pic>
        <p:nvPicPr>
          <p:cNvPr id="5" name="図 4" descr="スクリーンショット 2016-02-26 16.15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013" y="1854959"/>
            <a:ext cx="6491130" cy="4576343"/>
          </a:xfrm>
          <a:prstGeom prst="rect">
            <a:avLst/>
          </a:prstGeom>
        </p:spPr>
      </p:pic>
      <p:sp>
        <p:nvSpPr>
          <p:cNvPr id="36" name="テキスト ボックス 35"/>
          <p:cNvSpPr txBox="1"/>
          <p:nvPr/>
        </p:nvSpPr>
        <p:spPr>
          <a:xfrm>
            <a:off x="341925" y="1529909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ステージ</a:t>
            </a:r>
            <a:r>
              <a:rPr kumimoji="1" lang="en-US" altLang="ja-JP" sz="1200" dirty="0" smtClean="0">
                <a:latin typeface="+mn-ea"/>
              </a:rPr>
              <a:t> / </a:t>
            </a:r>
            <a:r>
              <a:rPr kumimoji="1" lang="ja-JP" altLang="en-US" sz="1200" dirty="0" smtClean="0">
                <a:latin typeface="+mn-ea"/>
              </a:rPr>
              <a:t>試験と達成条件</a:t>
            </a:r>
            <a:endParaRPr kumimoji="1" lang="ja-JP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059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27</a:t>
            </a:fld>
            <a:endParaRPr kumimoji="1" lang="ja-JP" altLang="en-US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ステージ達成で取得できるステッカー、免許証</a:t>
            </a:r>
            <a:endParaRPr kumimoji="1" lang="ja-JP" altLang="en-US" sz="2400" dirty="0">
              <a:latin typeface="+mn-ea"/>
            </a:endParaRPr>
          </a:p>
        </p:txBody>
      </p:sp>
      <p:pic>
        <p:nvPicPr>
          <p:cNvPr id="6" name="図 5" descr="蜈崎ｨｱ隧ｳ邏ｰ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739" y="4751189"/>
            <a:ext cx="2554469" cy="143617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13488" y="787925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ステッカー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5993" y="4493287"/>
            <a:ext cx="319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 smtClean="0">
                <a:latin typeface="+mn-ea"/>
              </a:rPr>
              <a:t>免許証</a:t>
            </a:r>
            <a:endParaRPr kumimoji="1" lang="ja-JP" altLang="en-US" sz="1200" dirty="0">
              <a:latin typeface="+mn-ea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7872" y="4759838"/>
            <a:ext cx="2007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kumimoji="1" lang="ja-JP" altLang="en-US" sz="1400" dirty="0" smtClean="0">
                <a:latin typeface="+mn-ea"/>
              </a:rPr>
              <a:t>仮免</a:t>
            </a:r>
            <a:endParaRPr kumimoji="1" lang="en-US" altLang="ja-JP" sz="1400" dirty="0" smtClean="0">
              <a:latin typeface="+mn-ea"/>
            </a:endParaRPr>
          </a:p>
          <a:p>
            <a:pPr marL="171450" indent="-171450">
              <a:buFont typeface="Arial"/>
              <a:buChar char="•"/>
            </a:pPr>
            <a:r>
              <a:rPr kumimoji="1" lang="ja-JP" altLang="en-US" sz="1400" dirty="0" smtClean="0">
                <a:latin typeface="+mn-ea"/>
              </a:rPr>
              <a:t>ホワイト</a:t>
            </a:r>
            <a:endParaRPr kumimoji="1" lang="en-US" altLang="ja-JP" sz="1400" dirty="0" smtClean="0">
              <a:latin typeface="+mn-ea"/>
            </a:endParaRPr>
          </a:p>
          <a:p>
            <a:pPr marL="171450" indent="-171450">
              <a:buFont typeface="Arial"/>
              <a:buChar char="•"/>
            </a:pPr>
            <a:r>
              <a:rPr lang="ja-JP" altLang="en-US" sz="1400" dirty="0" smtClean="0">
                <a:latin typeface="+mn-ea"/>
              </a:rPr>
              <a:t>グリーン</a:t>
            </a:r>
            <a:endParaRPr lang="en-US" altLang="ja-JP" sz="1400" dirty="0" smtClean="0">
              <a:latin typeface="+mn-ea"/>
            </a:endParaRPr>
          </a:p>
          <a:p>
            <a:pPr marL="171450" indent="-171450">
              <a:buFont typeface="Arial"/>
              <a:buChar char="•"/>
            </a:pPr>
            <a:r>
              <a:rPr kumimoji="1" lang="ja-JP" altLang="en-US" sz="1400" dirty="0" smtClean="0">
                <a:latin typeface="+mn-ea"/>
              </a:rPr>
              <a:t>ブルー</a:t>
            </a:r>
            <a:endParaRPr kumimoji="1" lang="en-US" altLang="ja-JP" sz="1400" dirty="0" smtClean="0">
              <a:latin typeface="+mn-ea"/>
            </a:endParaRPr>
          </a:p>
          <a:p>
            <a:pPr marL="171450" indent="-171450">
              <a:buFont typeface="Arial"/>
              <a:buChar char="•"/>
            </a:pPr>
            <a:r>
              <a:rPr kumimoji="1" lang="ja-JP" altLang="en-US" sz="1400" dirty="0" smtClean="0">
                <a:latin typeface="+mn-ea"/>
              </a:rPr>
              <a:t>ゴールド</a:t>
            </a:r>
            <a:endParaRPr kumimoji="1" lang="en-US" altLang="ja-JP" sz="1400" dirty="0" smtClean="0">
              <a:latin typeface="+mn-ea"/>
            </a:endParaRPr>
          </a:p>
          <a:p>
            <a:pPr marL="171450" indent="-171450">
              <a:buFont typeface="Arial"/>
              <a:buChar char="•"/>
            </a:pPr>
            <a:r>
              <a:rPr lang="ja-JP" altLang="en-US" sz="1400" dirty="0" smtClean="0">
                <a:latin typeface="+mn-ea"/>
              </a:rPr>
              <a:t>プラチナ</a:t>
            </a:r>
            <a:endParaRPr kumimoji="1" lang="ja-JP" altLang="en-US" sz="1400" dirty="0">
              <a:latin typeface="+mn-ea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8" y="1021141"/>
            <a:ext cx="8905783" cy="35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44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28</a:t>
            </a:fld>
            <a:endParaRPr kumimoji="1" lang="ja-JP" altLang="en-US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53860" y="2450152"/>
            <a:ext cx="7273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+mn-ea"/>
              </a:rPr>
              <a:t>実際にアプリを使ったイメージ</a:t>
            </a:r>
            <a:endParaRPr kumimoji="1" lang="en-US" altLang="ja-JP" sz="3600" dirty="0" smtClean="0">
              <a:latin typeface="+mn-ea"/>
            </a:endParaRPr>
          </a:p>
          <a:p>
            <a:r>
              <a:rPr kumimoji="1" lang="ja-JP" altLang="en-US" sz="3600" dirty="0" smtClean="0">
                <a:latin typeface="+mn-ea"/>
              </a:rPr>
              <a:t>～ストーリーボード～</a:t>
            </a:r>
            <a:endParaRPr kumimoji="1" lang="ja-JP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39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©                         </a:t>
            </a:r>
            <a:r>
              <a:rPr lang="ja-JP" altLang="en-US" smtClean="0"/>
              <a:t>　</a:t>
            </a:r>
            <a:r>
              <a:rPr lang="en-US" altLang="ja-JP" smtClean="0"/>
              <a:t> all rights reserved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/>
              <a:pPr/>
              <a:t>29</a:t>
            </a:fld>
            <a:endParaRPr lang="ja-JP" altLang="en-US"/>
          </a:p>
        </p:txBody>
      </p:sp>
      <p:pic>
        <p:nvPicPr>
          <p:cNvPr id="1026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1" y="2809877"/>
            <a:ext cx="1913425" cy="19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903961" y="1671052"/>
            <a:ext cx="5611389" cy="3052252"/>
          </a:xfrm>
          <a:prstGeom prst="wedgeRoundRectCallout">
            <a:avLst>
              <a:gd name="adj1" fmla="val -61083"/>
              <a:gd name="adj2" fmla="val 18795"/>
              <a:gd name="adj3" fmla="val 16667"/>
            </a:avLst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地方都市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在住</a:t>
            </a:r>
            <a:r>
              <a:rPr kumimoji="1"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25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歳 男性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社会人になる直前の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22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歳の時に運転免許証を取得。運転歴は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3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年。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通勤で自宅から毎日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30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分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(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往復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60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分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)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の所にある会社に</a:t>
            </a:r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通って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いる。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休日は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30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分～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1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時間かけて郊外のショッピングモールや友だちや彼女の家に遊びに行く</a:t>
            </a:r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こともある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。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まだ実家暮らしで両親を乗せて運転することもある。</a:t>
            </a:r>
            <a:endParaRPr lang="en-US" altLang="ja-JP" sz="14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endParaRPr lang="en-US" altLang="ja-JP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毎日、運転しているので、普通に運転が出来ると思っているが、この間のデート</a:t>
            </a:r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で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彼女が酔ってしまい、少し反省している。</a:t>
            </a:r>
            <a:endParaRPr lang="en-US" altLang="ja-JP" sz="14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677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3</a:t>
            </a:fld>
            <a:endParaRPr kumimoji="1" lang="ja-JP" altLang="en-US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95559" y="2047196"/>
            <a:ext cx="7273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 smtClean="0">
                <a:latin typeface="+mn-ea"/>
              </a:rPr>
              <a:t>このアプリの世界観に合う</a:t>
            </a:r>
            <a:endParaRPr kumimoji="1" lang="en-US" altLang="ja-JP" sz="3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 smtClean="0">
                <a:latin typeface="+mn-ea"/>
              </a:rPr>
              <a:t>「トーン＆</a:t>
            </a:r>
            <a:r>
              <a:rPr lang="ja-JP" altLang="en-US" sz="3200" dirty="0">
                <a:latin typeface="+mn-ea"/>
              </a:rPr>
              <a:t>マナー」「キャラクター」</a:t>
            </a:r>
            <a:endParaRPr kumimoji="1" lang="en-US" altLang="ja-JP" sz="3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200" dirty="0" smtClean="0">
                <a:latin typeface="+mn-ea"/>
              </a:rPr>
              <a:t>を検討</a:t>
            </a:r>
            <a:endParaRPr kumimoji="1" lang="ja-JP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60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30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626572" y="1661995"/>
            <a:ext cx="4047823" cy="2086194"/>
          </a:xfrm>
          <a:prstGeom prst="wedgeRoundRectCallout">
            <a:avLst>
              <a:gd name="adj1" fmla="val -61083"/>
              <a:gd name="adj2" fmla="val 18795"/>
              <a:gd name="adj3" fmla="val 16667"/>
            </a:avLst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今日は休日。</a:t>
            </a:r>
            <a:r>
              <a:rPr lang="en-US" altLang="ja-JP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最近は彼女を乗せることがあるので、少し運転を上手くなりたい！</a:t>
            </a:r>
            <a:endParaRPr lang="en-US" altLang="ja-JP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endParaRPr lang="en-US" altLang="ja-JP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お昼にショッピングモールへ買い物に行くので</a:t>
            </a:r>
            <a:r>
              <a:rPr lang="en-US" altLang="ja-JP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このアプリを使ってみようかな。</a:t>
            </a:r>
          </a:p>
        </p:txBody>
      </p:sp>
      <p:pic>
        <p:nvPicPr>
          <p:cNvPr id="12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51" y="1953543"/>
            <a:ext cx="1913425" cy="19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7906279" y="995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初回起動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1853758" y="4254686"/>
            <a:ext cx="3099240" cy="1520843"/>
            <a:chOff x="1853758" y="4254686"/>
            <a:chExt cx="3099240" cy="1520843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42956" y="3465488"/>
              <a:ext cx="1520843" cy="3099240"/>
            </a:xfrm>
            <a:prstGeom prst="rect">
              <a:avLst/>
            </a:prstGeom>
          </p:spPr>
        </p:pic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751" y="4418433"/>
              <a:ext cx="2143603" cy="1205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9769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31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026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55522"/>
            <a:ext cx="1025645" cy="1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1189889" y="91387"/>
            <a:ext cx="5720862" cy="776288"/>
          </a:xfrm>
          <a:prstGeom prst="wedgeRoundRectCallout">
            <a:avLst>
              <a:gd name="adj1" fmla="val -58829"/>
              <a:gd name="adj2" fmla="val -19714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今日は休日。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最近は彼女を乗せることがあるので、少し運転を上手くなりたい！</a:t>
            </a:r>
            <a:endParaRPr kumimoji="1"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endParaRPr lang="en-US" altLang="ja-JP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お昼にショッピングモールへ買い物に行くので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このアプリを使ってみようかな。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2717137"/>
            <a:ext cx="2160000" cy="123924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07" y="2709610"/>
            <a:ext cx="2160000" cy="1239241"/>
          </a:xfrm>
          <a:prstGeom prst="rect">
            <a:avLst/>
          </a:prstGeom>
        </p:spPr>
      </p:pic>
      <p:sp>
        <p:nvSpPr>
          <p:cNvPr id="10" name="角丸四角形吹き出し 9"/>
          <p:cNvSpPr/>
          <p:nvPr/>
        </p:nvSpPr>
        <p:spPr>
          <a:xfrm>
            <a:off x="2412000" y="4226800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え、ハムスター！？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その発想なかったわーｗｗ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49787" y="232057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ローディング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4465054" y="4216568"/>
            <a:ext cx="2298654" cy="1395237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なるほど！「車間距離」や「ブレーキ」を意識するんだね。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へぇ、運転が上達すると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免許証やステッカーが貰えるのかぁ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。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クルマの設置は、ダッシュボードに固定するんだね、角度も大事なのかー。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角丸四角形吹き出し 24"/>
          <p:cNvSpPr/>
          <p:nvPr/>
        </p:nvSpPr>
        <p:spPr>
          <a:xfrm>
            <a:off x="188090" y="4226800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おっ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、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人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がいっぱいいて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楽しそう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とりあえず、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スタートしてみますかー。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22181" y="231672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スタート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992452" y="2316720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ウェルカム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1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～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2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185328" y="2316721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トレーナー選択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32" name="グループ化 31"/>
          <p:cNvGrpSpPr/>
          <p:nvPr/>
        </p:nvGrpSpPr>
        <p:grpSpPr>
          <a:xfrm>
            <a:off x="8451575" y="437947"/>
            <a:ext cx="350347" cy="593969"/>
            <a:chOff x="877791" y="2571069"/>
            <a:chExt cx="751717" cy="1347991"/>
          </a:xfrm>
        </p:grpSpPr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91" y="2705092"/>
              <a:ext cx="751717" cy="1213968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77" y="2571069"/>
              <a:ext cx="407699" cy="830826"/>
            </a:xfrm>
            <a:prstGeom prst="rect">
              <a:avLst/>
            </a:prstGeom>
          </p:spPr>
        </p:pic>
      </p:grpSp>
      <p:sp>
        <p:nvSpPr>
          <p:cNvPr id="37" name="角丸四角形吹き出し 36"/>
          <p:cNvSpPr/>
          <p:nvPr/>
        </p:nvSpPr>
        <p:spPr>
          <a:xfrm>
            <a:off x="6634556" y="1568962"/>
            <a:ext cx="2361684" cy="696266"/>
          </a:xfrm>
          <a:prstGeom prst="wedgeRoundRectCallout">
            <a:avLst>
              <a:gd name="adj1" fmla="val -24643"/>
              <a:gd name="adj2" fmla="val 7167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　　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6926372" y="1647666"/>
            <a:ext cx="20897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【</a:t>
            </a:r>
            <a:r>
              <a:rPr lang="ja-JP" altLang="en-US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音声</a:t>
            </a:r>
            <a: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】</a:t>
            </a:r>
            <a:r>
              <a:rPr lang="ja-JP" altLang="en-US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小川愛です。明るく楽しく元気よく</a:t>
            </a:r>
            <a:r>
              <a:rPr lang="ja-JP" altLang="en-US" sz="1000" dirty="0" err="1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が</a:t>
            </a:r>
            <a:r>
              <a:rPr lang="ja-JP" altLang="en-US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モットーなのー♪</a:t>
            </a:r>
            <a: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よろしく</a:t>
            </a:r>
            <a:r>
              <a:rPr lang="ja-JP" altLang="en-US" sz="1000" dirty="0" err="1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ね</a:t>
            </a:r>
            <a:r>
              <a:rPr lang="ja-JP" altLang="en-US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ー（えへへ♪）</a:t>
            </a:r>
            <a:endParaRPr lang="ja-JP" altLang="en-US" sz="1000" dirty="0">
              <a:solidFill>
                <a:prstClr val="black"/>
              </a:solidFill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16" y="1729618"/>
            <a:ext cx="435995" cy="336786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>
            <a:off x="7013268" y="11019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初回起動、運転前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13" y="2740498"/>
            <a:ext cx="2063783" cy="1160298"/>
          </a:xfrm>
          <a:prstGeom prst="rect">
            <a:avLst/>
          </a:prstGeom>
        </p:spPr>
      </p:pic>
      <p:sp>
        <p:nvSpPr>
          <p:cNvPr id="35" name="角丸四角形吹き出し 34"/>
          <p:cNvSpPr/>
          <p:nvPr/>
        </p:nvSpPr>
        <p:spPr>
          <a:xfrm>
            <a:off x="6873614" y="4226800"/>
            <a:ext cx="2227730" cy="1308645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誰にしようかな？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やっぱり女の子かな♪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ふむふむ、教え方の違いがあるのか。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ちゃんと学びたいから貫禄ある人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…</a:t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よし芳賀さんに決めた！！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5" y="2726618"/>
            <a:ext cx="2190808" cy="12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0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32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" y="2752514"/>
            <a:ext cx="2256055" cy="1294349"/>
          </a:xfrm>
          <a:prstGeom prst="rect">
            <a:avLst/>
          </a:prstGeom>
        </p:spPr>
      </p:pic>
      <p:sp>
        <p:nvSpPr>
          <p:cNvPr id="28" name="角丸四角形吹き出し 27"/>
          <p:cNvSpPr/>
          <p:nvPr/>
        </p:nvSpPr>
        <p:spPr>
          <a:xfrm>
            <a:off x="185505" y="4113984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よし、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OBD2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は刺さっている、スマホの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Bluetooth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は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ON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になっている。「レッツ接続！」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29" name="Picture 2" descr="http://pictogram2.com/p/p0002/i/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55522"/>
            <a:ext cx="1025645" cy="1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角丸四角形吹き出し 29"/>
          <p:cNvSpPr/>
          <p:nvPr/>
        </p:nvSpPr>
        <p:spPr>
          <a:xfrm>
            <a:off x="1189889" y="91387"/>
            <a:ext cx="5720862" cy="776288"/>
          </a:xfrm>
          <a:prstGeom prst="wedgeRoundRectCallout">
            <a:avLst>
              <a:gd name="adj1" fmla="val -58829"/>
              <a:gd name="adj2" fmla="val -19714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今日は休日。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最近は彼女を乗せることがあるので、少し運転を上手くなりたい！</a:t>
            </a:r>
            <a:endParaRPr kumimoji="1"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endParaRPr lang="en-US" altLang="ja-JP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お昼にショッピングモールへ買い物に行くので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このアプリを使ってみようかな。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2690070" y="2406792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ステッカー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GET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768805" y="239517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接続</a:t>
            </a:r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設定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329707" y="24186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接続完了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37" name="グループ化 36"/>
          <p:cNvGrpSpPr/>
          <p:nvPr/>
        </p:nvGrpSpPr>
        <p:grpSpPr>
          <a:xfrm>
            <a:off x="8451575" y="437947"/>
            <a:ext cx="350347" cy="593969"/>
            <a:chOff x="877791" y="2571069"/>
            <a:chExt cx="751717" cy="1347991"/>
          </a:xfrm>
        </p:grpSpPr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91" y="2705092"/>
              <a:ext cx="751717" cy="1213968"/>
            </a:xfrm>
            <a:prstGeom prst="rect">
              <a:avLst/>
            </a:prstGeom>
          </p:spPr>
        </p:pic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77" y="2571069"/>
              <a:ext cx="407699" cy="830826"/>
            </a:xfrm>
            <a:prstGeom prst="rect">
              <a:avLst/>
            </a:prstGeom>
          </p:spPr>
        </p:pic>
      </p:grpSp>
      <p:sp>
        <p:nvSpPr>
          <p:cNvPr id="60" name="正方形/長方形 59"/>
          <p:cNvSpPr/>
          <p:nvPr/>
        </p:nvSpPr>
        <p:spPr>
          <a:xfrm>
            <a:off x="7013268" y="11019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初回起動、運転前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36" name="Picture 2" descr="http://arigato-ipod.com/news-image/150822stealth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5" y="5217146"/>
            <a:ext cx="1585227" cy="11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556362" y="485980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車内</a:t>
            </a:r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設置完了</a:t>
            </a:r>
          </a:p>
        </p:txBody>
      </p:sp>
      <p:sp>
        <p:nvSpPr>
          <p:cNvPr id="42" name="角丸四角形吹き出し 41"/>
          <p:cNvSpPr/>
          <p:nvPr/>
        </p:nvSpPr>
        <p:spPr>
          <a:xfrm>
            <a:off x="1982502" y="5692702"/>
            <a:ext cx="2000298" cy="696266"/>
          </a:xfrm>
          <a:prstGeom prst="wedgeRoundRectCallout">
            <a:avLst>
              <a:gd name="adj1" fmla="val -60700"/>
              <a:gd name="adj2" fmla="val -28673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スマホは横にして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ダッシュボードに付ける。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こんなかんじかな？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7667292" y="242237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マップ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86" y="2744748"/>
            <a:ext cx="2256055" cy="129434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2192" y="3178203"/>
            <a:ext cx="1304657" cy="603556"/>
          </a:xfrm>
          <a:prstGeom prst="rect">
            <a:avLst/>
          </a:prstGeom>
        </p:spPr>
      </p:pic>
      <p:sp>
        <p:nvSpPr>
          <p:cNvPr id="51" name="角丸四角形吹き出し 50"/>
          <p:cNvSpPr/>
          <p:nvPr/>
        </p:nvSpPr>
        <p:spPr>
          <a:xfrm>
            <a:off x="4754879" y="4087035"/>
            <a:ext cx="2170002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早速、運転するんだね。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どんなかんじなんだろう？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（ドキドキ）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4702" y="3214820"/>
            <a:ext cx="1194243" cy="46293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4" y="2830352"/>
            <a:ext cx="2116035" cy="1189675"/>
          </a:xfrm>
          <a:prstGeom prst="rect">
            <a:avLst/>
          </a:prstGeom>
        </p:spPr>
      </p:pic>
      <p:sp>
        <p:nvSpPr>
          <p:cNvPr id="55" name="角丸四角形吹き出し 54"/>
          <p:cNvSpPr/>
          <p:nvPr/>
        </p:nvSpPr>
        <p:spPr>
          <a:xfrm>
            <a:off x="7097355" y="4095583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それでは出発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395592" y="2751918"/>
            <a:ext cx="2188321" cy="1255489"/>
            <a:chOff x="2395592" y="2751918"/>
            <a:chExt cx="2188321" cy="1255489"/>
          </a:xfrm>
        </p:grpSpPr>
        <p:grpSp>
          <p:nvGrpSpPr>
            <p:cNvPr id="41" name="グループ化 40"/>
            <p:cNvGrpSpPr/>
            <p:nvPr/>
          </p:nvGrpSpPr>
          <p:grpSpPr>
            <a:xfrm>
              <a:off x="2395592" y="2751918"/>
              <a:ext cx="2188321" cy="1255489"/>
              <a:chOff x="5965691" y="1535437"/>
              <a:chExt cx="2188321" cy="1255489"/>
            </a:xfrm>
          </p:grpSpPr>
          <p:pic>
            <p:nvPicPr>
              <p:cNvPr id="44" name="図 4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5691" y="1535437"/>
                <a:ext cx="2188321" cy="1255489"/>
              </a:xfrm>
              <a:prstGeom prst="rect">
                <a:avLst/>
              </a:prstGeom>
            </p:spPr>
          </p:pic>
          <p:sp>
            <p:nvSpPr>
              <p:cNvPr id="45" name="正方形/長方形 44"/>
              <p:cNvSpPr/>
              <p:nvPr/>
            </p:nvSpPr>
            <p:spPr>
              <a:xfrm>
                <a:off x="6489614" y="1876647"/>
                <a:ext cx="1047307" cy="773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FOT-アニト Std M" panose="02020600000000000000" pitchFamily="18" charset="-128"/>
                  <a:ea typeface="FOT-アニト Std M" panose="02020600000000000000" pitchFamily="18" charset="-128"/>
                </a:endParaRPr>
              </a:p>
            </p:txBody>
          </p:sp>
        </p:grpSp>
        <p:pic>
          <p:nvPicPr>
            <p:cNvPr id="3076" name="Picture 4" descr="http://vehicle-free.com/highresolution/l_001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12" b="22002"/>
            <a:stretch/>
          </p:blipFill>
          <p:spPr bwMode="auto">
            <a:xfrm>
              <a:off x="3005359" y="3153067"/>
              <a:ext cx="875617" cy="43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ギアシンボル無料アイコンを設定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208" y="3064507"/>
              <a:ext cx="354823" cy="354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正方形/長方形 1"/>
            <p:cNvSpPr/>
            <p:nvPr/>
          </p:nvSpPr>
          <p:spPr>
            <a:xfrm>
              <a:off x="3072808" y="3573511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ja-JP" altLang="en-US" sz="1400" dirty="0">
                <a:latin typeface="FOT-筑紫ゴシック Pr5N D" panose="02020600000000000000" pitchFamily="18" charset="-128"/>
                <a:ea typeface="FOT-筑紫ゴシック Pr5N D" panose="02020600000000000000" pitchFamily="18" charset="-128"/>
              </a:endParaRPr>
            </a:p>
          </p:txBody>
        </p:sp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34564" y="3579346"/>
              <a:ext cx="926672" cy="377985"/>
            </a:xfrm>
            <a:prstGeom prst="rect">
              <a:avLst/>
            </a:prstGeom>
          </p:spPr>
        </p:pic>
      </p:grpSp>
      <p:sp>
        <p:nvSpPr>
          <p:cNvPr id="43" name="角丸四角形吹き出し 42"/>
          <p:cNvSpPr/>
          <p:nvPr/>
        </p:nvSpPr>
        <p:spPr>
          <a:xfrm>
            <a:off x="2436178" y="4104087"/>
            <a:ext cx="2146227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！！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なんかステッカーが貰えた！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ちゃんと接続されたんだね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3678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33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1" name="角丸四角形吹き出し 20"/>
          <p:cNvSpPr/>
          <p:nvPr/>
        </p:nvSpPr>
        <p:spPr>
          <a:xfrm>
            <a:off x="415571" y="4239588"/>
            <a:ext cx="2172244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え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！これが近いのか！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いつもこんなもんだと思ってた</a:t>
            </a:r>
            <a:r>
              <a:rPr lang="ja-JP" altLang="en-US" sz="1000" dirty="0" err="1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。。</a:t>
            </a:r>
            <a:endParaRPr kumimoji="1"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2" name="角丸四角形吹き出し 21"/>
          <p:cNvSpPr/>
          <p:nvPr/>
        </p:nvSpPr>
        <p:spPr>
          <a:xfrm>
            <a:off x="303821" y="1890483"/>
            <a:ext cx="2266271" cy="696266"/>
          </a:xfrm>
          <a:prstGeom prst="wedgeRoundRectCallout">
            <a:avLst>
              <a:gd name="adj1" fmla="val -24643"/>
              <a:gd name="adj2" fmla="val 71677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【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音声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】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　　　　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　近づいてますよ！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(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即時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)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9" name="角丸四角形吹き出し 28"/>
          <p:cNvSpPr/>
          <p:nvPr/>
        </p:nvSpPr>
        <p:spPr>
          <a:xfrm>
            <a:off x="1189889" y="91387"/>
            <a:ext cx="5720862" cy="776288"/>
          </a:xfrm>
          <a:prstGeom prst="wedgeRoundRectCallout">
            <a:avLst>
              <a:gd name="adj1" fmla="val -58829"/>
              <a:gd name="adj2" fmla="val -19714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今日は休日。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最近は彼女を乗せることがあるので、少し運転を上手くなりたい！</a:t>
            </a:r>
            <a:endParaRPr kumimoji="1"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endParaRPr lang="en-US" altLang="ja-JP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お昼にショッピングモールへ買い物に行くので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このアプリを使ってみようかな。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30" name="直線コネクタ 29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55522"/>
            <a:ext cx="1025645" cy="1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34"/>
          <p:cNvSpPr/>
          <p:nvPr/>
        </p:nvSpPr>
        <p:spPr>
          <a:xfrm>
            <a:off x="914678" y="2614242"/>
            <a:ext cx="1396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マップ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(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運転中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)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415600" y="2874019"/>
            <a:ext cx="2154492" cy="1211296"/>
            <a:chOff x="5987185" y="2916601"/>
            <a:chExt cx="2154492" cy="1211296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185" y="2916601"/>
              <a:ext cx="2154492" cy="1211296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981" y="2992845"/>
              <a:ext cx="305470" cy="303084"/>
            </a:xfrm>
            <a:prstGeom prst="rect">
              <a:avLst/>
            </a:prstGeom>
          </p:spPr>
        </p:pic>
      </p:grpSp>
      <p:pic>
        <p:nvPicPr>
          <p:cNvPr id="37" name="Picture 2" descr="http://arigato-ipod.com/news-image/150822stealth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930" y="498459"/>
            <a:ext cx="728238" cy="5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1" y="2052344"/>
            <a:ext cx="422724" cy="419422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7013268" y="11019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初回起動、運転中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8" name="角丸四角形吹き出し 27"/>
          <p:cNvSpPr/>
          <p:nvPr/>
        </p:nvSpPr>
        <p:spPr>
          <a:xfrm>
            <a:off x="2726817" y="1869504"/>
            <a:ext cx="2137359" cy="696266"/>
          </a:xfrm>
          <a:prstGeom prst="wedgeRoundRectCallout">
            <a:avLst>
              <a:gd name="adj1" fmla="val -24643"/>
              <a:gd name="adj2" fmla="val 71677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　　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3208402" y="2079214"/>
            <a:ext cx="16171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【</a:t>
            </a:r>
            <a:r>
              <a:rPr lang="ja-JP" altLang="en-US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音声</a:t>
            </a:r>
            <a: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】</a:t>
            </a:r>
          </a:p>
          <a:p>
            <a:pPr lvl="0" algn="ctr"/>
            <a: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OK</a:t>
            </a:r>
            <a:r>
              <a:rPr lang="ja-JP" altLang="en-US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！この距離です！</a:t>
            </a:r>
            <a:endParaRPr lang="ja-JP" altLang="en-US" sz="1000" dirty="0">
              <a:solidFill>
                <a:prstClr val="black"/>
              </a:solidFill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84" y="2893710"/>
            <a:ext cx="2154492" cy="1211296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02" y="2903613"/>
            <a:ext cx="2154492" cy="1211296"/>
          </a:xfrm>
          <a:prstGeom prst="rect">
            <a:avLst/>
          </a:prstGeom>
        </p:spPr>
      </p:pic>
      <p:sp>
        <p:nvSpPr>
          <p:cNvPr id="48" name="角丸四角形吹き出し 47"/>
          <p:cNvSpPr/>
          <p:nvPr/>
        </p:nvSpPr>
        <p:spPr>
          <a:xfrm>
            <a:off x="5130036" y="4292636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そろそろ目的地だ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2" name="角丸四角形吹き出し 51"/>
          <p:cNvSpPr/>
          <p:nvPr/>
        </p:nvSpPr>
        <p:spPr>
          <a:xfrm>
            <a:off x="2812519" y="4292636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この距離で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OK</a:t>
            </a:r>
            <a:r>
              <a:rPr kumimoji="1" lang="ja-JP" altLang="en-US" sz="1000" dirty="0" err="1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って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ことか。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835" y="2010469"/>
            <a:ext cx="422724" cy="419422"/>
          </a:xfrm>
          <a:prstGeom prst="rect">
            <a:avLst/>
          </a:prstGeom>
        </p:spPr>
      </p:pic>
      <p:sp>
        <p:nvSpPr>
          <p:cNvPr id="56" name="角丸四角形吹き出し 55"/>
          <p:cNvSpPr/>
          <p:nvPr/>
        </p:nvSpPr>
        <p:spPr>
          <a:xfrm>
            <a:off x="4961041" y="1849699"/>
            <a:ext cx="1949710" cy="696266"/>
          </a:xfrm>
          <a:prstGeom prst="wedgeRoundRectCallout">
            <a:avLst>
              <a:gd name="adj1" fmla="val -24643"/>
              <a:gd name="adj2" fmla="val 71677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　　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346432" y="2042843"/>
            <a:ext cx="1404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【</a:t>
            </a:r>
            <a:r>
              <a:rPr lang="ja-JP" altLang="en-US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音声</a:t>
            </a:r>
            <a: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】</a:t>
            </a:r>
            <a:br>
              <a:rPr lang="en-US" altLang="ja-JP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000" dirty="0" smtClean="0">
                <a:solidFill>
                  <a:prstClr val="black"/>
                </a:solidFill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いい調子ですね！</a:t>
            </a:r>
            <a:endParaRPr lang="ja-JP" altLang="en-US" sz="1000" dirty="0">
              <a:solidFill>
                <a:prstClr val="black"/>
              </a:solidFill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17" y="1966537"/>
            <a:ext cx="422724" cy="419422"/>
          </a:xfrm>
          <a:prstGeom prst="rect">
            <a:avLst/>
          </a:prstGeom>
        </p:spPr>
      </p:pic>
      <p:pic>
        <p:nvPicPr>
          <p:cNvPr id="59" name="Picture 4" descr="http://icon-rainbow.com/i/icon_04670/icon_046700_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773" y="3075559"/>
            <a:ext cx="769458" cy="7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角丸四角形吹き出し 59"/>
          <p:cNvSpPr/>
          <p:nvPr/>
        </p:nvSpPr>
        <p:spPr>
          <a:xfrm>
            <a:off x="7890707" y="4303735"/>
            <a:ext cx="740096" cy="685167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OFF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♪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183093" y="2614241"/>
            <a:ext cx="1396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マップ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(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運転中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)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5333491" y="2610804"/>
            <a:ext cx="1396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マップ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(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運転中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)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4273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34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9" name="角丸四角形吹き出し 48"/>
          <p:cNvSpPr/>
          <p:nvPr/>
        </p:nvSpPr>
        <p:spPr>
          <a:xfrm>
            <a:off x="1189889" y="91387"/>
            <a:ext cx="5720862" cy="776288"/>
          </a:xfrm>
          <a:prstGeom prst="wedgeRoundRectCallout">
            <a:avLst>
              <a:gd name="adj1" fmla="val -58829"/>
              <a:gd name="adj2" fmla="val -19714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今日は休日。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最近は彼女を乗せることがあるので、少し運転を上手くなりたい！</a:t>
            </a:r>
            <a:endParaRPr kumimoji="1"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endParaRPr lang="en-US" altLang="ja-JP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お昼にショッピングモールへ買い物に行くので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このアプリを使ってみようかな。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50" name="直線コネクタ 49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55522"/>
            <a:ext cx="1025645" cy="1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" y="2682116"/>
            <a:ext cx="2214222" cy="1270349"/>
          </a:xfrm>
          <a:prstGeom prst="rect">
            <a:avLst/>
          </a:prstGeom>
        </p:spPr>
      </p:pic>
      <p:sp>
        <p:nvSpPr>
          <p:cNvPr id="81" name="正方形/長方形 80"/>
          <p:cNvSpPr/>
          <p:nvPr/>
        </p:nvSpPr>
        <p:spPr>
          <a:xfrm>
            <a:off x="605809" y="2374339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今回の評価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46" name="グループ化 45"/>
          <p:cNvGrpSpPr/>
          <p:nvPr/>
        </p:nvGrpSpPr>
        <p:grpSpPr>
          <a:xfrm>
            <a:off x="8451575" y="437947"/>
            <a:ext cx="350347" cy="593969"/>
            <a:chOff x="877791" y="2571069"/>
            <a:chExt cx="751717" cy="1347991"/>
          </a:xfrm>
        </p:grpSpPr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91" y="2705092"/>
              <a:ext cx="751717" cy="1213968"/>
            </a:xfrm>
            <a:prstGeom prst="rect">
              <a:avLst/>
            </a:prstGeom>
          </p:spPr>
        </p:pic>
        <p:pic>
          <p:nvPicPr>
            <p:cNvPr id="53" name="図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77" y="2571069"/>
              <a:ext cx="407699" cy="830826"/>
            </a:xfrm>
            <a:prstGeom prst="rect">
              <a:avLst/>
            </a:prstGeom>
          </p:spPr>
        </p:pic>
      </p:grpSp>
      <p:sp>
        <p:nvSpPr>
          <p:cNvPr id="55" name="正方形/長方形 54"/>
          <p:cNvSpPr/>
          <p:nvPr/>
        </p:nvSpPr>
        <p:spPr>
          <a:xfrm>
            <a:off x="7013268" y="11019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初回起動、運転後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4943147" y="24224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チュートリアル終了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89" name="角丸四角形吹き出し 88"/>
          <p:cNvSpPr/>
          <p:nvPr/>
        </p:nvSpPr>
        <p:spPr>
          <a:xfrm>
            <a:off x="134766" y="4076039"/>
            <a:ext cx="2071518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ほほぉ、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75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点か。</a:t>
            </a:r>
            <a:endParaRPr lang="en-US" altLang="ja-JP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点数が出るんだね</a:t>
            </a:r>
            <a:endParaRPr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4727160" y="2712839"/>
            <a:ext cx="2190161" cy="1256545"/>
            <a:chOff x="6890449" y="2698638"/>
            <a:chExt cx="2190161" cy="1256545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0449" y="2698638"/>
              <a:ext cx="2190161" cy="1256545"/>
            </a:xfrm>
            <a:prstGeom prst="rect">
              <a:avLst/>
            </a:prstGeom>
          </p:spPr>
        </p:pic>
        <p:sp>
          <p:nvSpPr>
            <p:cNvPr id="40" name="正方形/長方形 39"/>
            <p:cNvSpPr/>
            <p:nvPr/>
          </p:nvSpPr>
          <p:spPr>
            <a:xfrm>
              <a:off x="6997595" y="2811056"/>
              <a:ext cx="1859333" cy="141806"/>
            </a:xfrm>
            <a:prstGeom prst="rect">
              <a:avLst/>
            </a:prstGeom>
            <a:solidFill>
              <a:srgbClr val="A0E346"/>
            </a:solidFill>
          </p:spPr>
          <p:txBody>
            <a:bodyPr wrap="square">
              <a:noAutofit/>
            </a:bodyPr>
            <a:lstStyle/>
            <a:p>
              <a:endParaRPr lang="ja-JP" altLang="en-US" sz="1200" dirty="0">
                <a:latin typeface="FOT-アニト Std M" panose="02020600000000000000" pitchFamily="18" charset="-128"/>
                <a:ea typeface="FOT-アニト Std M" panose="02020600000000000000" pitchFamily="18" charset="-128"/>
              </a:endParaRPr>
            </a:p>
          </p:txBody>
        </p:sp>
      </p:grpSp>
      <p:sp>
        <p:nvSpPr>
          <p:cNvPr id="95" name="正方形/長方形 94"/>
          <p:cNvSpPr/>
          <p:nvPr/>
        </p:nvSpPr>
        <p:spPr>
          <a:xfrm>
            <a:off x="6163434" y="3676954"/>
            <a:ext cx="717869" cy="263819"/>
          </a:xfrm>
          <a:prstGeom prst="rect">
            <a:avLst/>
          </a:prstGeom>
          <a:solidFill>
            <a:srgbClr val="C6E09A"/>
          </a:solidFill>
        </p:spPr>
        <p:txBody>
          <a:bodyPr wrap="square">
            <a:spAutoFit/>
          </a:bodyPr>
          <a:lstStyle/>
          <a:p>
            <a:endParaRPr lang="ja-JP" altLang="en-US" sz="800" dirty="0"/>
          </a:p>
        </p:txBody>
      </p:sp>
      <p:sp>
        <p:nvSpPr>
          <p:cNvPr id="41" name="角丸四角形吹き出し 40"/>
          <p:cNvSpPr/>
          <p:nvPr/>
        </p:nvSpPr>
        <p:spPr>
          <a:xfrm>
            <a:off x="4727160" y="4055472"/>
            <a:ext cx="2190161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ふむふむ。こんなかんじで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進んでいくのね。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2923561" y="2401973"/>
            <a:ext cx="1146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免許証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GET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873" y="2709750"/>
            <a:ext cx="2097844" cy="1179447"/>
          </a:xfrm>
          <a:prstGeom prst="rect">
            <a:avLst/>
          </a:prstGeom>
        </p:spPr>
      </p:pic>
      <p:sp>
        <p:nvSpPr>
          <p:cNvPr id="59" name="円形吹き出し 58"/>
          <p:cNvSpPr/>
          <p:nvPr/>
        </p:nvSpPr>
        <p:spPr>
          <a:xfrm>
            <a:off x="4226740" y="2647126"/>
            <a:ext cx="637954" cy="388699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♪</a:t>
            </a:r>
            <a:endParaRPr kumimoji="1"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66" name="円形吹き出し 65"/>
          <p:cNvSpPr/>
          <p:nvPr/>
        </p:nvSpPr>
        <p:spPr>
          <a:xfrm>
            <a:off x="1887307" y="2558542"/>
            <a:ext cx="637954" cy="388699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♪</a:t>
            </a:r>
            <a:endParaRPr kumimoji="1"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67" name="角丸四角形吹き出し 66"/>
          <p:cNvSpPr/>
          <p:nvPr/>
        </p:nvSpPr>
        <p:spPr>
          <a:xfrm>
            <a:off x="2429327" y="4055472"/>
            <a:ext cx="2240928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！？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仮免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が貰えた！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2706" y="2979535"/>
            <a:ext cx="1481456" cy="7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40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35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626572" y="1661995"/>
            <a:ext cx="4047823" cy="2086194"/>
          </a:xfrm>
          <a:prstGeom prst="wedgeRoundRectCallout">
            <a:avLst>
              <a:gd name="adj1" fmla="val -61083"/>
              <a:gd name="adj2" fmla="val 18795"/>
              <a:gd name="adj3" fmla="val 16667"/>
            </a:avLst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さて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、</a:t>
            </a:r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今日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は運転トレーニングしよう！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2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51" y="1953543"/>
            <a:ext cx="1913425" cy="19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8146910" y="11554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2</a:t>
            </a:r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回目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5040" y="3465489"/>
            <a:ext cx="1520843" cy="309924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39" y="4382804"/>
            <a:ext cx="2097844" cy="11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50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36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026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55522"/>
            <a:ext cx="1025645" cy="1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1189889" y="91387"/>
            <a:ext cx="5720862" cy="776288"/>
          </a:xfrm>
          <a:prstGeom prst="wedgeRoundRectCallout">
            <a:avLst>
              <a:gd name="adj1" fmla="val -58829"/>
              <a:gd name="adj2" fmla="val -19714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さて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、今日は運転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トレーニングしよう！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2412000" y="4226800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相変わらず</a:t>
            </a:r>
            <a:r>
              <a:rPr kumimoji="1" lang="ja-JP" altLang="en-US" sz="1000" dirty="0" err="1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お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もろいなｗｗ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849787" y="232057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ローディング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321829" y="2172178"/>
            <a:ext cx="1899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スタート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(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トレーニングモードが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拡張）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32" name="グループ化 31"/>
          <p:cNvGrpSpPr/>
          <p:nvPr/>
        </p:nvGrpSpPr>
        <p:grpSpPr>
          <a:xfrm>
            <a:off x="8451575" y="437947"/>
            <a:ext cx="350347" cy="593969"/>
            <a:chOff x="877791" y="2571069"/>
            <a:chExt cx="751717" cy="1347991"/>
          </a:xfrm>
        </p:grpSpPr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91" y="2705092"/>
              <a:ext cx="751717" cy="1213968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77" y="2571069"/>
              <a:ext cx="407699" cy="830826"/>
            </a:xfrm>
            <a:prstGeom prst="rect">
              <a:avLst/>
            </a:prstGeom>
          </p:spPr>
        </p:pic>
      </p:grpSp>
      <p:sp>
        <p:nvSpPr>
          <p:cNvPr id="41" name="正方形/長方形 40"/>
          <p:cNvSpPr/>
          <p:nvPr/>
        </p:nvSpPr>
        <p:spPr>
          <a:xfrm>
            <a:off x="7013268" y="110199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2</a:t>
            </a:r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回</a:t>
            </a:r>
            <a:r>
              <a:rPr lang="ja-JP" altLang="en-US" u="sng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目</a:t>
            </a:r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、運転前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2412000" y="2717137"/>
            <a:ext cx="2160000" cy="1239241"/>
            <a:chOff x="2412000" y="2717137"/>
            <a:chExt cx="2160000" cy="1239241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000" y="2717137"/>
              <a:ext cx="2160000" cy="1239241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8610" y="3028951"/>
              <a:ext cx="1085182" cy="579170"/>
            </a:xfrm>
            <a:prstGeom prst="rect">
              <a:avLst/>
            </a:prstGeom>
          </p:spPr>
        </p:pic>
      </p:grpSp>
      <p:pic>
        <p:nvPicPr>
          <p:cNvPr id="36" name="図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48" y="2683682"/>
            <a:ext cx="2256055" cy="1294349"/>
          </a:xfrm>
          <a:prstGeom prst="rect">
            <a:avLst/>
          </a:prstGeom>
        </p:spPr>
      </p:pic>
      <p:sp>
        <p:nvSpPr>
          <p:cNvPr id="38" name="角丸四角形吹き出し 37"/>
          <p:cNvSpPr/>
          <p:nvPr/>
        </p:nvSpPr>
        <p:spPr>
          <a:xfrm>
            <a:off x="4715629" y="4226800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よし、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OBD2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は刺さっている、スマホの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Bluetooth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は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ON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になっている。「レッツ接続！」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5212239" y="229079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接続</a:t>
            </a:r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設定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7583170" y="232057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マップ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8" name="角丸四角形吹き出し 47"/>
          <p:cNvSpPr/>
          <p:nvPr/>
        </p:nvSpPr>
        <p:spPr>
          <a:xfrm>
            <a:off x="6989772" y="4212138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さて、準備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OK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出発するぞ！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9" name="角丸四角形吹き出し 28"/>
          <p:cNvSpPr/>
          <p:nvPr/>
        </p:nvSpPr>
        <p:spPr>
          <a:xfrm>
            <a:off x="188090" y="4226800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今日はトレーニングを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やってみよう～♪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64" y="2759501"/>
            <a:ext cx="2094813" cy="117774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5" y="2760542"/>
            <a:ext cx="2165507" cy="121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42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37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41" y="2879360"/>
            <a:ext cx="2160000" cy="1239242"/>
          </a:xfrm>
          <a:prstGeom prst="rect">
            <a:avLst/>
          </a:prstGeom>
        </p:spPr>
      </p:pic>
      <p:sp>
        <p:nvSpPr>
          <p:cNvPr id="26" name="角丸四角形吹き出し 25"/>
          <p:cNvSpPr/>
          <p:nvPr/>
        </p:nvSpPr>
        <p:spPr>
          <a:xfrm>
            <a:off x="138828" y="4397005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ブレーキのトレーニングか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。</a:t>
            </a:r>
            <a:endParaRPr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意識してやってみるか。</a:t>
            </a:r>
            <a:endParaRPr kumimoji="1"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7" name="角丸四角形吹き出し 26"/>
          <p:cNvSpPr/>
          <p:nvPr/>
        </p:nvSpPr>
        <p:spPr>
          <a:xfrm>
            <a:off x="2358852" y="4346755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それでは出発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30" name="直線コネクタ 29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53729" y="2580879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今回の目標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811801" y="257259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カットイン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37" name="Picture 2" descr="http://arigato-ipod.com/news-image/150822stealth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930" y="498459"/>
            <a:ext cx="728238" cy="5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正方形/長方形 44"/>
          <p:cNvSpPr/>
          <p:nvPr/>
        </p:nvSpPr>
        <p:spPr>
          <a:xfrm>
            <a:off x="7013268" y="110199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2</a:t>
            </a:r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回目、運転中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47" name="Picture 2" descr="http://pictogram2.com/p/p0002/i/t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55522"/>
            <a:ext cx="1025645" cy="1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角丸四角形吹き出し 48"/>
          <p:cNvSpPr/>
          <p:nvPr/>
        </p:nvSpPr>
        <p:spPr>
          <a:xfrm>
            <a:off x="4389107" y="1892266"/>
            <a:ext cx="2361684" cy="696266"/>
          </a:xfrm>
          <a:prstGeom prst="wedgeRoundRectCallout">
            <a:avLst>
              <a:gd name="adj1" fmla="val -24643"/>
              <a:gd name="adj2" fmla="val 71677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【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音声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】</a:t>
            </a:r>
            <a:b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その調子で！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35" y="2875808"/>
            <a:ext cx="2154492" cy="1211296"/>
          </a:xfrm>
          <a:prstGeom prst="rect">
            <a:avLst/>
          </a:prstGeom>
        </p:spPr>
      </p:pic>
      <p:grpSp>
        <p:nvGrpSpPr>
          <p:cNvPr id="51" name="グループ化 50"/>
          <p:cNvGrpSpPr/>
          <p:nvPr/>
        </p:nvGrpSpPr>
        <p:grpSpPr>
          <a:xfrm>
            <a:off x="6133676" y="2622406"/>
            <a:ext cx="637954" cy="388699"/>
            <a:chOff x="2232837" y="2570766"/>
            <a:chExt cx="637954" cy="388699"/>
          </a:xfrm>
        </p:grpSpPr>
        <p:sp>
          <p:nvSpPr>
            <p:cNvPr id="52" name="円形吹き出し 51"/>
            <p:cNvSpPr/>
            <p:nvPr/>
          </p:nvSpPr>
          <p:spPr>
            <a:xfrm>
              <a:off x="2232837" y="2570766"/>
              <a:ext cx="637954" cy="388699"/>
            </a:xfrm>
            <a:prstGeom prst="wedgeEllipse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ja-JP" altLang="en-US" sz="1400" dirty="0" smtClean="0">
                  <a:latin typeface="FOT-アニト Std M" panose="02020600000000000000" pitchFamily="18" charset="-128"/>
                  <a:ea typeface="FOT-アニト Std M" panose="02020600000000000000" pitchFamily="18" charset="-128"/>
                </a:rPr>
                <a:t>♪</a:t>
              </a:r>
              <a:endParaRPr kumimoji="1" lang="ja-JP" altLang="en-US" dirty="0">
                <a:latin typeface="FOT-アニト Std M" panose="02020600000000000000" pitchFamily="18" charset="-128"/>
                <a:ea typeface="FOT-アニト Std M" panose="02020600000000000000" pitchFamily="18" charset="-128"/>
              </a:endParaRPr>
            </a:p>
          </p:txBody>
        </p:sp>
        <p:pic>
          <p:nvPicPr>
            <p:cNvPr id="53" name="Picture 2" descr="http://pic.prepics-cdn.com/673b2edcd5b2c/48618719_220x267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3160" y="2645384"/>
              <a:ext cx="197332" cy="23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角丸四角形吹き出し 53"/>
          <p:cNvSpPr/>
          <p:nvPr/>
        </p:nvSpPr>
        <p:spPr>
          <a:xfrm>
            <a:off x="4645767" y="4307224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おっ！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1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コインゲット～♪</a:t>
            </a:r>
            <a:endParaRPr lang="en-US" altLang="ja-JP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この感覚か、ふむふむ。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17" y="2030688"/>
            <a:ext cx="422724" cy="419422"/>
          </a:xfrm>
          <a:prstGeom prst="rect">
            <a:avLst/>
          </a:prstGeom>
        </p:spPr>
      </p:pic>
      <p:sp>
        <p:nvSpPr>
          <p:cNvPr id="56" name="正方形/長方形 55"/>
          <p:cNvSpPr/>
          <p:nvPr/>
        </p:nvSpPr>
        <p:spPr>
          <a:xfrm>
            <a:off x="5283925" y="259435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運転中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038915" y="5929746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というのを繰り返す。</a:t>
            </a:r>
            <a:endParaRPr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47744" y="2857379"/>
            <a:ext cx="2190161" cy="1256545"/>
            <a:chOff x="47744" y="2857379"/>
            <a:chExt cx="2190161" cy="1256545"/>
          </a:xfrm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4" y="2857379"/>
              <a:ext cx="2190161" cy="1256545"/>
            </a:xfrm>
            <a:prstGeom prst="rect">
              <a:avLst/>
            </a:prstGeom>
          </p:spPr>
        </p:pic>
        <p:sp>
          <p:nvSpPr>
            <p:cNvPr id="36" name="正方形/長方形 35"/>
            <p:cNvSpPr/>
            <p:nvPr/>
          </p:nvSpPr>
          <p:spPr>
            <a:xfrm>
              <a:off x="190926" y="2964812"/>
              <a:ext cx="1859333" cy="141806"/>
            </a:xfrm>
            <a:prstGeom prst="rect">
              <a:avLst/>
            </a:prstGeom>
            <a:solidFill>
              <a:srgbClr val="A0E346"/>
            </a:solidFill>
          </p:spPr>
          <p:txBody>
            <a:bodyPr wrap="square">
              <a:noAutofit/>
            </a:bodyPr>
            <a:lstStyle/>
            <a:p>
              <a:endParaRPr lang="ja-JP" altLang="en-US" sz="1200" dirty="0">
                <a:latin typeface="FOT-アニト Std M" panose="02020600000000000000" pitchFamily="18" charset="-128"/>
                <a:ea typeface="FOT-アニト Std M" panose="02020600000000000000" pitchFamily="18" charset="-128"/>
              </a:endParaRPr>
            </a:p>
          </p:txBody>
        </p:sp>
      </p:grpSp>
      <p:sp>
        <p:nvSpPr>
          <p:cNvPr id="38" name="角丸四角形吹き出し 37"/>
          <p:cNvSpPr/>
          <p:nvPr/>
        </p:nvSpPr>
        <p:spPr>
          <a:xfrm>
            <a:off x="1189889" y="91387"/>
            <a:ext cx="5720862" cy="776288"/>
          </a:xfrm>
          <a:prstGeom prst="wedgeRoundRectCallout">
            <a:avLst>
              <a:gd name="adj1" fmla="val -58829"/>
              <a:gd name="adj2" fmla="val -19714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さて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、今日は運転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トレーニングしよう！</a:t>
            </a: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974" y="3191708"/>
            <a:ext cx="1298561" cy="493819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01" y="2755314"/>
            <a:ext cx="2320444" cy="1331291"/>
          </a:xfrm>
          <a:prstGeom prst="rect">
            <a:avLst/>
          </a:prstGeom>
        </p:spPr>
      </p:pic>
      <p:sp>
        <p:nvSpPr>
          <p:cNvPr id="40" name="角丸四角形吹き出し 39"/>
          <p:cNvSpPr/>
          <p:nvPr/>
        </p:nvSpPr>
        <p:spPr>
          <a:xfrm>
            <a:off x="6893227" y="1892266"/>
            <a:ext cx="2064187" cy="696266"/>
          </a:xfrm>
          <a:prstGeom prst="wedgeRoundRectCallout">
            <a:avLst>
              <a:gd name="adj1" fmla="val -24643"/>
              <a:gd name="adj2" fmla="val 71677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【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音声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】</a:t>
            </a:r>
            <a:b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人間の反射神経でも、それに車が対応するまで</a:t>
            </a:r>
            <a:r>
              <a:rPr lang="en-US" altLang="ja-JP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0.2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秒かかりますからね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1" name="角丸四角形吹き出し 40"/>
          <p:cNvSpPr/>
          <p:nvPr/>
        </p:nvSpPr>
        <p:spPr>
          <a:xfrm>
            <a:off x="6923522" y="4307224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ふむふむ、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車間は多く開けたほうが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良さそうだな。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476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38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30" name="直線コネクタ 29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/>
          <p:cNvSpPr/>
          <p:nvPr/>
        </p:nvSpPr>
        <p:spPr>
          <a:xfrm>
            <a:off x="7013268" y="110199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2</a:t>
            </a:r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回目、運転後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47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55522"/>
            <a:ext cx="1025645" cy="1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icon-rainbow.com/i/icon_04670/icon_046700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7" y="3064865"/>
            <a:ext cx="769458" cy="7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角丸四角形吹き出し 38"/>
          <p:cNvSpPr/>
          <p:nvPr/>
        </p:nvSpPr>
        <p:spPr>
          <a:xfrm>
            <a:off x="99591" y="4293041"/>
            <a:ext cx="740096" cy="685167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OFF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♪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82" y="2939984"/>
            <a:ext cx="2214222" cy="1270349"/>
          </a:xfrm>
          <a:prstGeom prst="rect">
            <a:avLst/>
          </a:prstGeom>
        </p:spPr>
      </p:pic>
      <p:sp>
        <p:nvSpPr>
          <p:cNvPr id="59" name="正方形/長方形 58"/>
          <p:cNvSpPr/>
          <p:nvPr/>
        </p:nvSpPr>
        <p:spPr>
          <a:xfrm>
            <a:off x="1718919" y="267119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今回の評価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69" name="角丸四角形吹き出し 68"/>
          <p:cNvSpPr/>
          <p:nvPr/>
        </p:nvSpPr>
        <p:spPr>
          <a:xfrm>
            <a:off x="1204970" y="4333907"/>
            <a:ext cx="2071518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75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点か、また同じだなー。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7117545" y="5329274"/>
            <a:ext cx="18004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というのを繰り返し</a:t>
            </a:r>
            <a:endParaRPr lang="en-US" altLang="ja-JP" sz="1400" dirty="0" smtClean="0"/>
          </a:p>
          <a:p>
            <a:endParaRPr lang="en-US" altLang="ja-JP" sz="1400" dirty="0" smtClean="0"/>
          </a:p>
          <a:p>
            <a:r>
              <a:rPr lang="ja-JP" altLang="en-US" sz="1400" dirty="0" smtClean="0"/>
              <a:t>次は昇格試験という</a:t>
            </a:r>
            <a:endParaRPr lang="en-US" altLang="ja-JP" sz="1400" dirty="0" smtClean="0"/>
          </a:p>
          <a:p>
            <a:r>
              <a:rPr lang="ja-JP" altLang="en-US" sz="1400" dirty="0" smtClean="0"/>
              <a:t>所に辿り着いた</a:t>
            </a:r>
            <a:r>
              <a:rPr lang="ja-JP" altLang="en-US" sz="1400" dirty="0"/>
              <a:t>。</a:t>
            </a:r>
            <a:endParaRPr lang="en-US" altLang="ja-JP" sz="1400" dirty="0" smtClean="0"/>
          </a:p>
        </p:txBody>
      </p:sp>
      <p:sp>
        <p:nvSpPr>
          <p:cNvPr id="75" name="正方形/長方形 74"/>
          <p:cNvSpPr/>
          <p:nvPr/>
        </p:nvSpPr>
        <p:spPr>
          <a:xfrm>
            <a:off x="4050320" y="263220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次の目標まで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77" name="円形吹き出し 76"/>
          <p:cNvSpPr/>
          <p:nvPr/>
        </p:nvSpPr>
        <p:spPr>
          <a:xfrm>
            <a:off x="2957511" y="2816410"/>
            <a:ext cx="637954" cy="388699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♪</a:t>
            </a:r>
            <a:endParaRPr kumimoji="1"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78" name="グループ化 77"/>
          <p:cNvGrpSpPr/>
          <p:nvPr/>
        </p:nvGrpSpPr>
        <p:grpSpPr>
          <a:xfrm>
            <a:off x="8451575" y="437947"/>
            <a:ext cx="350347" cy="593969"/>
            <a:chOff x="877791" y="2571069"/>
            <a:chExt cx="751717" cy="1347991"/>
          </a:xfrm>
        </p:grpSpPr>
        <p:pic>
          <p:nvPicPr>
            <p:cNvPr id="79" name="図 7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91" y="2705092"/>
              <a:ext cx="751717" cy="1213968"/>
            </a:xfrm>
            <a:prstGeom prst="rect">
              <a:avLst/>
            </a:prstGeom>
          </p:spPr>
        </p:pic>
        <p:pic>
          <p:nvPicPr>
            <p:cNvPr id="80" name="図 7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77" y="2571069"/>
              <a:ext cx="407699" cy="830826"/>
            </a:xfrm>
            <a:prstGeom prst="rect">
              <a:avLst/>
            </a:prstGeom>
          </p:spPr>
        </p:pic>
      </p:grpSp>
      <p:sp>
        <p:nvSpPr>
          <p:cNvPr id="21" name="角丸四角形吹き出し 20"/>
          <p:cNvSpPr/>
          <p:nvPr/>
        </p:nvSpPr>
        <p:spPr>
          <a:xfrm>
            <a:off x="1189889" y="91387"/>
            <a:ext cx="5720862" cy="776288"/>
          </a:xfrm>
          <a:prstGeom prst="wedgeRoundRectCallout">
            <a:avLst>
              <a:gd name="adj1" fmla="val -58829"/>
              <a:gd name="adj2" fmla="val -19714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さて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、今日は運転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トレーニングしよう！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6302549" y="2638283"/>
            <a:ext cx="1505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ステッカー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GET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43" y="2966206"/>
            <a:ext cx="2212887" cy="1244127"/>
          </a:xfrm>
          <a:prstGeom prst="rect">
            <a:avLst/>
          </a:prstGeom>
        </p:spPr>
      </p:pic>
      <p:sp>
        <p:nvSpPr>
          <p:cNvPr id="43" name="角丸四角形吹き出し 42"/>
          <p:cNvSpPr/>
          <p:nvPr/>
        </p:nvSpPr>
        <p:spPr>
          <a:xfrm>
            <a:off x="6056803" y="4321498"/>
            <a:ext cx="2154902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ステッカーが貰えた。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71" y="2988127"/>
            <a:ext cx="2130309" cy="1222206"/>
          </a:xfrm>
          <a:prstGeom prst="rect">
            <a:avLst/>
          </a:prstGeom>
        </p:spPr>
      </p:pic>
      <p:sp>
        <p:nvSpPr>
          <p:cNvPr id="28" name="角丸四角形吹き出し 27"/>
          <p:cNvSpPr/>
          <p:nvPr/>
        </p:nvSpPr>
        <p:spPr>
          <a:xfrm>
            <a:off x="3675184" y="4333907"/>
            <a:ext cx="2071518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これだけ達成できたんだ！？</a:t>
            </a:r>
            <a:endParaRPr kumimoji="1"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次もがん</a:t>
            </a:r>
            <a:r>
              <a:rPr lang="ja-JP" altLang="en-US" sz="1000" dirty="0" err="1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ばろ</a:t>
            </a:r>
            <a:r>
              <a:rPr lang="ja-JP" altLang="en-US" sz="1000" dirty="0" err="1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っ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と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323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39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4626572" y="1661995"/>
            <a:ext cx="4047823" cy="2086194"/>
          </a:xfrm>
          <a:prstGeom prst="wedgeRoundRectCallout">
            <a:avLst>
              <a:gd name="adj1" fmla="val -61083"/>
              <a:gd name="adj2" fmla="val 18795"/>
              <a:gd name="adj3" fmla="val 16667"/>
            </a:avLst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よし、今回は試験だ。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endParaRPr lang="en-US" altLang="ja-JP" sz="14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がんばるぞー。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2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51" y="1953543"/>
            <a:ext cx="1913425" cy="19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7681689" y="147630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3</a:t>
            </a:r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回目以降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5040" y="3465489"/>
            <a:ext cx="1520843" cy="309924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76" y="4440569"/>
            <a:ext cx="1986691" cy="111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0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+mn-ea"/>
              </a:rPr>
              <a:t>©                         </a:t>
            </a:r>
            <a:r>
              <a:rPr lang="ja-JP" altLang="en-US" smtClean="0">
                <a:latin typeface="+mn-ea"/>
              </a:rPr>
              <a:t>　</a:t>
            </a:r>
            <a:r>
              <a:rPr lang="en-US" altLang="ja-JP" smtClean="0">
                <a:latin typeface="+mn-ea"/>
              </a:rPr>
              <a:t> all rights reserved</a:t>
            </a:r>
            <a:endParaRPr lang="ja-JP" altLang="en-US" dirty="0">
              <a:latin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+mn-ea"/>
              </a:rPr>
              <a:pPr/>
              <a:t>4</a:t>
            </a:fld>
            <a:endParaRPr lang="ja-JP" altLang="en-US">
              <a:latin typeface="+mn-ea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759493" y="377074"/>
            <a:ext cx="4314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デザインやキャラクターの一貫性を保つための設定</a:t>
            </a:r>
            <a:endParaRPr lang="ja-JP" altLang="en-US" sz="1400" b="1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81598" y="300131"/>
            <a:ext cx="3874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トンマナ</a:t>
            </a:r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トーン＆マナー</a:t>
            </a:r>
            <a:r>
              <a:rPr lang="en-US" altLang="ja-JP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74" name="Picture 2" descr="http://pds.exblog.jp/pds/1/200910/30/30/a0005030_15722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03" y="1947001"/>
            <a:ext cx="2900345" cy="162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435117" y="1084625"/>
            <a:ext cx="95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Wii Fit</a:t>
            </a:r>
            <a:endParaRPr lang="ja-JP" altLang="en-US" dirty="0">
              <a:latin typeface="+mn-ea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26964" y="3918865"/>
            <a:ext cx="4022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Wii Fit U </a:t>
            </a:r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フィットメーター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84" name="Picture 12" descr="22 wii u fit 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428" y="4288197"/>
            <a:ext cx="3114536" cy="19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15 wii u fit 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332" y="4321077"/>
            <a:ext cx="3218641" cy="197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destructoid.com/ul/265294-wii-fit-u-weekly-weigh-in-week-1/2-620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70" y="1940397"/>
            <a:ext cx="2840924" cy="159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yumemana.com/wp-content/uploads/2013/11/zlCfzRMBA000KtYPv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56" y="1940397"/>
            <a:ext cx="2909506" cy="163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4336300" y="14653"/>
            <a:ext cx="4801314" cy="40011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sz="2000" b="1" u="sng" dirty="0" smtClean="0">
                <a:solidFill>
                  <a:schemeClr val="accent4"/>
                </a:solidFill>
                <a:latin typeface="+mn-ea"/>
              </a:rPr>
              <a:t>方針：</a:t>
            </a:r>
            <a:r>
              <a:rPr lang="en-US" altLang="ja-JP" sz="2000" b="1" u="sng" dirty="0" err="1" smtClean="0">
                <a:solidFill>
                  <a:schemeClr val="accent4"/>
                </a:solidFill>
                <a:latin typeface="+mn-ea"/>
              </a:rPr>
              <a:t>WiiFit</a:t>
            </a:r>
            <a:r>
              <a:rPr lang="ja-JP" altLang="en-US" sz="2000" b="1" u="sng" dirty="0" smtClean="0">
                <a:solidFill>
                  <a:schemeClr val="accent4"/>
                </a:solidFill>
                <a:latin typeface="+mn-ea"/>
              </a:rPr>
              <a:t>風</a:t>
            </a:r>
            <a:r>
              <a:rPr lang="en-US" altLang="ja-JP" sz="2000" b="1" u="sng" dirty="0" smtClean="0">
                <a:solidFill>
                  <a:schemeClr val="accent4"/>
                </a:solidFill>
                <a:latin typeface="+mn-ea"/>
              </a:rPr>
              <a:t>(</a:t>
            </a:r>
            <a:r>
              <a:rPr lang="ja-JP" altLang="en-US" sz="2000" b="1" u="sng" dirty="0" smtClean="0">
                <a:solidFill>
                  <a:schemeClr val="accent4"/>
                </a:solidFill>
                <a:latin typeface="+mn-ea"/>
              </a:rPr>
              <a:t>優しい緑色、シンプル</a:t>
            </a:r>
            <a:r>
              <a:rPr lang="en-US" altLang="ja-JP" sz="2000" b="1" u="sng" dirty="0" smtClean="0">
                <a:solidFill>
                  <a:schemeClr val="accent4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933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40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1026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55522"/>
            <a:ext cx="1025645" cy="1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1189889" y="91387"/>
            <a:ext cx="5720862" cy="776288"/>
          </a:xfrm>
          <a:prstGeom prst="wedgeRoundRectCallout">
            <a:avLst>
              <a:gd name="adj1" fmla="val -58829"/>
              <a:gd name="adj2" fmla="val -19714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よし、今回は試験だ。がんばるぞー！</a:t>
            </a:r>
            <a:endParaRPr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/>
          <p:cNvSpPr/>
          <p:nvPr/>
        </p:nvSpPr>
        <p:spPr>
          <a:xfrm>
            <a:off x="7013268" y="110199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3</a:t>
            </a:r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回目、運転中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920349" y="231343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マップ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8" name="角丸四角形吹き出し 47"/>
          <p:cNvSpPr/>
          <p:nvPr/>
        </p:nvSpPr>
        <p:spPr>
          <a:xfrm>
            <a:off x="326951" y="4204996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さて、準備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OK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出発するぞ！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29" name="Picture 2" descr="http://arigato-ipod.com/news-image/150822stealth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930" y="498459"/>
            <a:ext cx="728238" cy="5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99" y="2657489"/>
            <a:ext cx="2160000" cy="1239242"/>
          </a:xfrm>
          <a:prstGeom prst="rect">
            <a:avLst/>
          </a:prstGeom>
        </p:spPr>
      </p:pic>
      <p:sp>
        <p:nvSpPr>
          <p:cNvPr id="35" name="角丸四角形吹き出し 34"/>
          <p:cNvSpPr/>
          <p:nvPr/>
        </p:nvSpPr>
        <p:spPr>
          <a:xfrm>
            <a:off x="2535786" y="4175134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今日はブレーキか。</a:t>
            </a:r>
            <a:endParaRPr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意識</a:t>
            </a:r>
            <a:r>
              <a:rPr kumimoji="1"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して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みよう。</a:t>
            </a:r>
            <a:endParaRPr kumimoji="1"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37" name="角丸四角形吹き出し 36"/>
          <p:cNvSpPr/>
          <p:nvPr/>
        </p:nvSpPr>
        <p:spPr>
          <a:xfrm>
            <a:off x="4755810" y="4124884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それでは出発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2950687" y="2359008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今回の目標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5208759" y="235072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カットイン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9" name="角丸四角形吹き出し 48"/>
          <p:cNvSpPr/>
          <p:nvPr/>
        </p:nvSpPr>
        <p:spPr>
          <a:xfrm>
            <a:off x="6707024" y="1793207"/>
            <a:ext cx="2361684" cy="696266"/>
          </a:xfrm>
          <a:prstGeom prst="wedgeRoundRectCallout">
            <a:avLst>
              <a:gd name="adj1" fmla="val -24643"/>
              <a:gd name="adj2" fmla="val 71677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【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音声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】</a:t>
            </a:r>
            <a:b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その調子で！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4" name="角丸四角形吹き出し 53"/>
          <p:cNvSpPr/>
          <p:nvPr/>
        </p:nvSpPr>
        <p:spPr>
          <a:xfrm>
            <a:off x="7038915" y="4123164"/>
            <a:ext cx="2003598" cy="696266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よしよし。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03" y="1939586"/>
            <a:ext cx="422724" cy="419422"/>
          </a:xfrm>
          <a:prstGeom prst="rect">
            <a:avLst/>
          </a:prstGeom>
        </p:spPr>
      </p:pic>
      <p:sp>
        <p:nvSpPr>
          <p:cNvPr id="58" name="正方形/長方形 57"/>
          <p:cNvSpPr/>
          <p:nvPr/>
        </p:nvSpPr>
        <p:spPr>
          <a:xfrm>
            <a:off x="7038915" y="5929746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/>
              <a:t>というのを繰り返す。</a:t>
            </a:r>
            <a:endParaRPr lang="ja-JP" altLang="en-US" sz="14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28" y="2656869"/>
            <a:ext cx="2150819" cy="1209231"/>
          </a:xfrm>
          <a:prstGeom prst="rect">
            <a:avLst/>
          </a:prstGeom>
        </p:spPr>
      </p:pic>
      <p:grpSp>
        <p:nvGrpSpPr>
          <p:cNvPr id="36" name="グループ化 35"/>
          <p:cNvGrpSpPr/>
          <p:nvPr/>
        </p:nvGrpSpPr>
        <p:grpSpPr>
          <a:xfrm>
            <a:off x="8458481" y="2232511"/>
            <a:ext cx="637954" cy="388699"/>
            <a:chOff x="2232837" y="2570766"/>
            <a:chExt cx="637954" cy="388699"/>
          </a:xfrm>
        </p:grpSpPr>
        <p:sp>
          <p:nvSpPr>
            <p:cNvPr id="38" name="円形吹き出し 37"/>
            <p:cNvSpPr/>
            <p:nvPr/>
          </p:nvSpPr>
          <p:spPr>
            <a:xfrm>
              <a:off x="2232837" y="2570766"/>
              <a:ext cx="637954" cy="388699"/>
            </a:xfrm>
            <a:prstGeom prst="wedgeEllipse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ja-JP" altLang="en-US" sz="1400" dirty="0" smtClean="0">
                  <a:latin typeface="FOT-アニト Std M" panose="02020600000000000000" pitchFamily="18" charset="-128"/>
                  <a:ea typeface="FOT-アニト Std M" panose="02020600000000000000" pitchFamily="18" charset="-128"/>
                </a:rPr>
                <a:t>♪</a:t>
              </a:r>
              <a:endParaRPr kumimoji="1" lang="ja-JP" altLang="en-US" dirty="0">
                <a:latin typeface="FOT-アニト Std M" panose="02020600000000000000" pitchFamily="18" charset="-128"/>
                <a:ea typeface="FOT-アニト Std M" panose="02020600000000000000" pitchFamily="18" charset="-128"/>
              </a:endParaRPr>
            </a:p>
          </p:txBody>
        </p:sp>
        <p:pic>
          <p:nvPicPr>
            <p:cNvPr id="40" name="Picture 2" descr="http://pic.prepics-cdn.com/673b2edcd5b2c/48618719_220x267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3160" y="2645384"/>
              <a:ext cx="197332" cy="23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図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4" y="2728920"/>
            <a:ext cx="2013144" cy="1131828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45" y="2685797"/>
            <a:ext cx="1974617" cy="11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92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©                         </a:t>
            </a:r>
            <a:r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　</a:t>
            </a:r>
            <a:r>
              <a:rPr lang="en-US" altLang="ja-JP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 all rights reserved</a:t>
            </a:r>
            <a:endParaRPr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pPr/>
              <a:t>41</a:t>
            </a:fld>
            <a:endParaRPr lang="ja-JP" altLang="en-US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30" name="直線コネクタ 29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://pictogram2.com/p/p0002/i/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4" y="55522"/>
            <a:ext cx="1025645" cy="102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icon-rainbow.com/i/icon_04670/icon_046700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7" y="3064865"/>
            <a:ext cx="769458" cy="7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角丸四角形吹き出し 38"/>
          <p:cNvSpPr/>
          <p:nvPr/>
        </p:nvSpPr>
        <p:spPr>
          <a:xfrm>
            <a:off x="99591" y="4293041"/>
            <a:ext cx="740096" cy="685167"/>
          </a:xfrm>
          <a:prstGeom prst="wedgeRoundRectCallout">
            <a:avLst>
              <a:gd name="adj1" fmla="val -20812"/>
              <a:gd name="adj2" fmla="val -85077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OFF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♪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1681286" y="264318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今回の</a:t>
            </a:r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評価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45" y="2941288"/>
            <a:ext cx="2200743" cy="1237299"/>
          </a:xfrm>
          <a:prstGeom prst="rect">
            <a:avLst/>
          </a:prstGeom>
        </p:spPr>
      </p:pic>
      <p:sp>
        <p:nvSpPr>
          <p:cNvPr id="21" name="角丸四角形吹き出し 20"/>
          <p:cNvSpPr/>
          <p:nvPr/>
        </p:nvSpPr>
        <p:spPr>
          <a:xfrm>
            <a:off x="1331970" y="4333907"/>
            <a:ext cx="2071518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やった</a:t>
            </a:r>
            <a:r>
              <a:rPr kumimoji="1" lang="ja-JP" altLang="en-US" sz="1000" dirty="0" err="1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ーー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</a:t>
            </a:r>
            <a:endParaRPr kumimoji="1" lang="en-US" altLang="ja-JP" sz="1000" dirty="0" smtClean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合格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だ</a:t>
            </a:r>
            <a:r>
              <a:rPr lang="ja-JP" altLang="en-US" sz="1000" dirty="0" err="1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ーーー</a:t>
            </a:r>
            <a:r>
              <a:rPr lang="ja-JP" altLang="en-US" sz="1000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26" name="角丸四角形吹き出し 25"/>
          <p:cNvSpPr/>
          <p:nvPr/>
        </p:nvSpPr>
        <p:spPr>
          <a:xfrm>
            <a:off x="1189889" y="91387"/>
            <a:ext cx="5720862" cy="776288"/>
          </a:xfrm>
          <a:prstGeom prst="wedgeRoundRectCallout">
            <a:avLst>
              <a:gd name="adj1" fmla="val -58829"/>
              <a:gd name="adj2" fmla="val -19714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よし、今回は試験だ。がんばるぞー！</a:t>
            </a:r>
            <a:endParaRPr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 flipV="1">
            <a:off x="405493" y="1100096"/>
            <a:ext cx="8396429" cy="6579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7013268" y="110199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u="sng" dirty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3</a:t>
            </a:r>
            <a:r>
              <a:rPr lang="ja-JP" altLang="en-US" u="sng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回目、運転後</a:t>
            </a:r>
            <a:endParaRPr lang="ja-JP" altLang="en-US" u="sng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8451575" y="437947"/>
            <a:ext cx="350347" cy="593969"/>
            <a:chOff x="877791" y="2571069"/>
            <a:chExt cx="751717" cy="1347991"/>
          </a:xfrm>
        </p:grpSpPr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91" y="2705092"/>
              <a:ext cx="751717" cy="1213968"/>
            </a:xfrm>
            <a:prstGeom prst="rect">
              <a:avLst/>
            </a:prstGeom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77" y="2571069"/>
              <a:ext cx="407699" cy="830826"/>
            </a:xfrm>
            <a:prstGeom prst="rect">
              <a:avLst/>
            </a:prstGeom>
          </p:spPr>
        </p:pic>
      </p:grpSp>
      <p:sp>
        <p:nvSpPr>
          <p:cNvPr id="42" name="正方形/長方形 41"/>
          <p:cNvSpPr/>
          <p:nvPr/>
        </p:nvSpPr>
        <p:spPr>
          <a:xfrm>
            <a:off x="4174577" y="2673044"/>
            <a:ext cx="1146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免許証</a:t>
            </a:r>
            <a:r>
              <a:rPr lang="en-US" altLang="ja-JP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GET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62" name="円形吹き出し 61"/>
          <p:cNvSpPr/>
          <p:nvPr/>
        </p:nvSpPr>
        <p:spPr>
          <a:xfrm>
            <a:off x="2881318" y="2802157"/>
            <a:ext cx="637954" cy="388699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♪</a:t>
            </a:r>
            <a:endParaRPr kumimoji="1"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grpSp>
        <p:nvGrpSpPr>
          <p:cNvPr id="14" name="グループ化 13"/>
          <p:cNvGrpSpPr/>
          <p:nvPr/>
        </p:nvGrpSpPr>
        <p:grpSpPr>
          <a:xfrm>
            <a:off x="6511349" y="2950962"/>
            <a:ext cx="2190161" cy="1256545"/>
            <a:chOff x="5716739" y="2931664"/>
            <a:chExt cx="2190161" cy="1256545"/>
          </a:xfrm>
        </p:grpSpPr>
        <p:grpSp>
          <p:nvGrpSpPr>
            <p:cNvPr id="57" name="グループ化 56"/>
            <p:cNvGrpSpPr/>
            <p:nvPr/>
          </p:nvGrpSpPr>
          <p:grpSpPr>
            <a:xfrm>
              <a:off x="5716739" y="2931664"/>
              <a:ext cx="2190161" cy="1256545"/>
              <a:chOff x="47744" y="2857379"/>
              <a:chExt cx="2190161" cy="1256545"/>
            </a:xfrm>
          </p:grpSpPr>
          <p:pic>
            <p:nvPicPr>
              <p:cNvPr id="60" name="図 5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44" y="2857379"/>
                <a:ext cx="2190161" cy="1256545"/>
              </a:xfrm>
              <a:prstGeom prst="rect">
                <a:avLst/>
              </a:prstGeom>
            </p:spPr>
          </p:pic>
          <p:sp>
            <p:nvSpPr>
              <p:cNvPr id="61" name="正方形/長方形 60"/>
              <p:cNvSpPr/>
              <p:nvPr/>
            </p:nvSpPr>
            <p:spPr>
              <a:xfrm>
                <a:off x="190926" y="2964812"/>
                <a:ext cx="1859333" cy="141806"/>
              </a:xfrm>
              <a:prstGeom prst="rect">
                <a:avLst/>
              </a:prstGeom>
              <a:solidFill>
                <a:srgbClr val="A0E346"/>
              </a:solidFill>
            </p:spPr>
            <p:txBody>
              <a:bodyPr wrap="square">
                <a:noAutofit/>
              </a:bodyPr>
              <a:lstStyle/>
              <a:p>
                <a:endParaRPr lang="ja-JP" altLang="en-US" sz="1200" dirty="0">
                  <a:latin typeface="FOT-アニト Std M" panose="02020600000000000000" pitchFamily="18" charset="-128"/>
                  <a:ea typeface="FOT-アニト Std M" panose="02020600000000000000" pitchFamily="18" charset="-128"/>
                </a:endParaRPr>
              </a:p>
            </p:txBody>
          </p:sp>
        </p:grpSp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3297" y="3233015"/>
              <a:ext cx="1268078" cy="585267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7229640" y="3920079"/>
              <a:ext cx="346089" cy="199554"/>
            </a:xfrm>
            <a:prstGeom prst="rect">
              <a:avLst/>
            </a:prstGeom>
            <a:solidFill>
              <a:srgbClr val="EDEDED"/>
            </a:solidFill>
          </p:spPr>
          <p:txBody>
            <a:bodyPr wrap="square">
              <a:spAutoFit/>
            </a:bodyPr>
            <a:lstStyle/>
            <a:p>
              <a:endParaRPr lang="ja-JP" altLang="en-US" sz="600" dirty="0"/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7151115" y="3920079"/>
              <a:ext cx="49244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800" dirty="0"/>
                <a:t>キャラ</a:t>
              </a:r>
            </a:p>
          </p:txBody>
        </p:sp>
      </p:grpSp>
      <p:cxnSp>
        <p:nvCxnSpPr>
          <p:cNvPr id="16" name="直線矢印コネクタ 15"/>
          <p:cNvCxnSpPr/>
          <p:nvPr/>
        </p:nvCxnSpPr>
        <p:spPr>
          <a:xfrm>
            <a:off x="8281260" y="4129469"/>
            <a:ext cx="9251" cy="124062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角丸四角形吹き出し 69"/>
          <p:cNvSpPr/>
          <p:nvPr/>
        </p:nvSpPr>
        <p:spPr>
          <a:xfrm>
            <a:off x="6543594" y="4346662"/>
            <a:ext cx="2240928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そんなこと言うなよ、芳賀さん。</a:t>
            </a:r>
            <a: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kumimoji="1"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続けるに決っているじゃないか！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6763811" y="264882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トレーナー変更推奨</a:t>
            </a:r>
            <a:endParaRPr lang="ja-JP" altLang="en-US" sz="14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00" y="2958189"/>
            <a:ext cx="2320538" cy="1304650"/>
          </a:xfrm>
          <a:prstGeom prst="rect">
            <a:avLst/>
          </a:prstGeom>
        </p:spPr>
      </p:pic>
      <p:sp>
        <p:nvSpPr>
          <p:cNvPr id="43" name="円形吹き出し 42"/>
          <p:cNvSpPr/>
          <p:nvPr/>
        </p:nvSpPr>
        <p:spPr>
          <a:xfrm>
            <a:off x="5652960" y="2829240"/>
            <a:ext cx="637954" cy="388699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♪</a:t>
            </a:r>
            <a:endParaRPr kumimoji="1" lang="ja-JP" altLang="en-US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sp>
        <p:nvSpPr>
          <p:cNvPr id="45" name="角丸四角形吹き出し 44"/>
          <p:cNvSpPr/>
          <p:nvPr/>
        </p:nvSpPr>
        <p:spPr>
          <a:xfrm>
            <a:off x="3715882" y="4339927"/>
            <a:ext cx="2240928" cy="696266"/>
          </a:xfrm>
          <a:prstGeom prst="wedgeRoundRectCallout">
            <a:avLst>
              <a:gd name="adj1" fmla="val -24364"/>
              <a:gd name="adj2" fmla="val -76659"/>
              <a:gd name="adj3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おおお！</a:t>
            </a: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仮免から</a:t>
            </a:r>
            <a: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/>
            </a:r>
            <a:br>
              <a:rPr lang="en-US" altLang="ja-JP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</a:br>
            <a:r>
              <a:rPr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ホワイト免許証</a:t>
            </a:r>
            <a:r>
              <a:rPr kumimoji="1" lang="ja-JP" altLang="en-US" sz="1000" dirty="0" smtClean="0">
                <a:latin typeface="FOT-アニト Std M" panose="02020600000000000000" pitchFamily="18" charset="-128"/>
                <a:ea typeface="FOT-アニト Std M" panose="02020600000000000000" pitchFamily="18" charset="-128"/>
              </a:rPr>
              <a:t>になったぞ！</a:t>
            </a:r>
            <a:endParaRPr kumimoji="1" lang="ja-JP" altLang="en-US" sz="1000" dirty="0">
              <a:latin typeface="FOT-アニト Std M" panose="02020600000000000000" pitchFamily="18" charset="-128"/>
              <a:ea typeface="FOT-アニト Std M" panose="02020600000000000000" pitchFamily="18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142" y="5404548"/>
            <a:ext cx="1782465" cy="10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27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42</a:t>
            </a:fld>
            <a:endParaRPr kumimoji="1" lang="ja-JP" altLang="en-US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53860" y="2450152"/>
            <a:ext cx="7273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+mn-ea"/>
              </a:rPr>
              <a:t>機能一覧、画面遷移、イメージ</a:t>
            </a:r>
            <a:endParaRPr kumimoji="1" lang="ja-JP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61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>
                <a:latin typeface="+mn-ea"/>
              </a:rPr>
              <a:t>©                              all rights reserved</a:t>
            </a:r>
            <a:endParaRPr kumimoji="1" lang="ja-JP" altLang="en-US">
              <a:latin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kumimoji="1" lang="ja-JP" altLang="en-US" smtClean="0">
                <a:latin typeface="+mn-ea"/>
              </a:rPr>
              <a:t>43</a:t>
            </a:fld>
            <a:endParaRPr kumimoji="1" lang="ja-JP" altLang="en-US" dirty="0">
              <a:latin typeface="+mn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機能一覧</a:t>
            </a:r>
            <a:endParaRPr kumimoji="1" lang="ja-JP" altLang="en-US" sz="2400" dirty="0">
              <a:latin typeface="+mn-ea"/>
            </a:endParaRPr>
          </a:p>
        </p:txBody>
      </p:sp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545681"/>
              </p:ext>
            </p:extLst>
          </p:nvPr>
        </p:nvGraphicFramePr>
        <p:xfrm>
          <a:off x="2082450" y="501105"/>
          <a:ext cx="4482107" cy="6356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ワークシート" r:id="rId3" imgW="8229600" imgH="11671300" progId="Excel.Sheet.12">
                  <p:embed/>
                </p:oleObj>
              </mc:Choice>
              <mc:Fallback>
                <p:oleObj name="ワークシート" r:id="rId3" imgW="8229600" imgH="11671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2450" y="501105"/>
                        <a:ext cx="4482107" cy="6356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267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/>
          <p:cNvSpPr/>
          <p:nvPr/>
        </p:nvSpPr>
        <p:spPr>
          <a:xfrm>
            <a:off x="4611988" y="3152866"/>
            <a:ext cx="2923345" cy="1477328"/>
          </a:xfrm>
          <a:prstGeom prst="rect">
            <a:avLst/>
          </a:prstGeom>
          <a:solidFill>
            <a:srgbClr val="D3EAF1"/>
          </a:solidFill>
        </p:spPr>
        <p:txBody>
          <a:bodyPr wrap="square">
            <a:spAutoFit/>
          </a:bodyPr>
          <a:lstStyle/>
          <a:p>
            <a:pPr algn="ctr"/>
            <a:endParaRPr lang="en-US" altLang="ja-JP" u="sng" dirty="0" smtClean="0">
              <a:latin typeface="+mn-ea"/>
            </a:endParaRPr>
          </a:p>
          <a:p>
            <a:pPr algn="ctr"/>
            <a:endParaRPr lang="en-US" altLang="ja-JP" u="sng" dirty="0">
              <a:latin typeface="+mn-ea"/>
            </a:endParaRPr>
          </a:p>
          <a:p>
            <a:pPr algn="ctr"/>
            <a:endParaRPr lang="en-US" altLang="ja-JP" u="sng" dirty="0" smtClean="0">
              <a:latin typeface="+mn-ea"/>
            </a:endParaRPr>
          </a:p>
          <a:p>
            <a:pPr algn="ctr"/>
            <a:endParaRPr lang="en-US" altLang="ja-JP" u="sng" dirty="0">
              <a:latin typeface="+mn-ea"/>
            </a:endParaRPr>
          </a:p>
          <a:p>
            <a:pPr algn="ctr"/>
            <a:endParaRPr lang="ja-JP" altLang="en-US" u="sng" dirty="0">
              <a:latin typeface="+mn-ea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3049826" y="2044871"/>
            <a:ext cx="1629335" cy="2585323"/>
          </a:xfrm>
          <a:prstGeom prst="rect">
            <a:avLst/>
          </a:prstGeom>
          <a:solidFill>
            <a:srgbClr val="D3EAF1"/>
          </a:solidFill>
        </p:spPr>
        <p:txBody>
          <a:bodyPr wrap="square">
            <a:spAutoFit/>
          </a:bodyPr>
          <a:lstStyle/>
          <a:p>
            <a:pPr algn="ctr"/>
            <a:endParaRPr lang="en-US" altLang="ja-JP" u="sng" dirty="0" smtClean="0">
              <a:latin typeface="+mn-ea"/>
            </a:endParaRPr>
          </a:p>
          <a:p>
            <a:pPr algn="ctr"/>
            <a:endParaRPr lang="en-US" altLang="ja-JP" u="sng" dirty="0">
              <a:latin typeface="+mn-ea"/>
            </a:endParaRPr>
          </a:p>
          <a:p>
            <a:pPr algn="ctr"/>
            <a:endParaRPr lang="en-US" altLang="ja-JP" u="sng" dirty="0" smtClean="0">
              <a:latin typeface="+mn-ea"/>
            </a:endParaRPr>
          </a:p>
          <a:p>
            <a:pPr algn="ctr"/>
            <a:endParaRPr lang="en-US" altLang="ja-JP" u="sng" dirty="0">
              <a:latin typeface="+mn-ea"/>
            </a:endParaRPr>
          </a:p>
          <a:p>
            <a:pPr algn="ctr"/>
            <a:endParaRPr lang="en-US" altLang="ja-JP" u="sng" dirty="0" smtClean="0">
              <a:latin typeface="+mn-ea"/>
            </a:endParaRPr>
          </a:p>
          <a:p>
            <a:pPr algn="ctr"/>
            <a:endParaRPr lang="en-US" altLang="ja-JP" u="sng" dirty="0">
              <a:latin typeface="+mn-ea"/>
            </a:endParaRPr>
          </a:p>
          <a:p>
            <a:pPr algn="ctr"/>
            <a:endParaRPr lang="en-US" altLang="ja-JP" u="sng" dirty="0" smtClean="0">
              <a:latin typeface="+mn-ea"/>
            </a:endParaRPr>
          </a:p>
          <a:p>
            <a:pPr algn="ctr"/>
            <a:endParaRPr lang="en-US" altLang="ja-JP" u="sng" dirty="0">
              <a:latin typeface="+mn-ea"/>
            </a:endParaRPr>
          </a:p>
          <a:p>
            <a:pPr algn="ctr"/>
            <a:endParaRPr lang="ja-JP" altLang="en-US" u="sng" dirty="0">
              <a:latin typeface="+mn-ea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latin typeface="+mn-ea"/>
              </a:rPr>
              <a:t>©                         </a:t>
            </a:r>
            <a:r>
              <a:rPr lang="ja-JP" altLang="en-US" dirty="0" smtClean="0">
                <a:latin typeface="+mn-ea"/>
              </a:rPr>
              <a:t>　</a:t>
            </a:r>
            <a:r>
              <a:rPr lang="en-US" altLang="ja-JP" dirty="0" smtClean="0">
                <a:latin typeface="+mn-ea"/>
              </a:rPr>
              <a:t> all rights reserved</a:t>
            </a:r>
            <a:endParaRPr lang="ja-JP" altLang="en-US" dirty="0">
              <a:latin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z="800" smtClean="0">
                <a:latin typeface="+mn-ea"/>
              </a:rPr>
              <a:pPr/>
              <a:t>44</a:t>
            </a:fld>
            <a:endParaRPr lang="ja-JP" altLang="en-US" sz="800">
              <a:latin typeface="+mn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01320" y="889000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スタート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2</a:t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7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700" dirty="0" smtClean="0">
                <a:solidFill>
                  <a:schemeClr val="tx1"/>
                </a:solidFill>
                <a:latin typeface="+mn-ea"/>
              </a:rPr>
              <a:t>ドライブモード、トレーニン</a:t>
            </a:r>
            <a:r>
              <a:rPr lang="ja-JP" altLang="en-US" sz="700" dirty="0" smtClean="0">
                <a:solidFill>
                  <a:schemeClr val="tx1"/>
                </a:solidFill>
                <a:latin typeface="+mn-ea"/>
              </a:rPr>
              <a:t>グモード</a:t>
            </a:r>
            <a:r>
              <a:rPr kumimoji="1" lang="en-US" altLang="ja-JP" sz="7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直線矢印コネクタ 15"/>
          <p:cNvCxnSpPr>
            <a:stCxn id="2" idx="3"/>
            <a:endCxn id="19" idx="1"/>
          </p:cNvCxnSpPr>
          <p:nvPr/>
        </p:nvCxnSpPr>
        <p:spPr>
          <a:xfrm>
            <a:off x="1549400" y="1292860"/>
            <a:ext cx="285421" cy="6766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1834821" y="895766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接続設定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268322" y="895766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接続完了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3268322" y="2209622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マップ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運転中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3268322" y="3384788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マップ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フィードバック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0" name="直線矢印コネクタ 49"/>
          <p:cNvCxnSpPr>
            <a:stCxn id="41" idx="2"/>
            <a:endCxn id="49" idx="0"/>
          </p:cNvCxnSpPr>
          <p:nvPr/>
        </p:nvCxnSpPr>
        <p:spPr>
          <a:xfrm>
            <a:off x="3842362" y="3017342"/>
            <a:ext cx="0" cy="367446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>
            <a:stCxn id="19" idx="3"/>
            <a:endCxn id="39" idx="1"/>
          </p:cNvCxnSpPr>
          <p:nvPr/>
        </p:nvCxnSpPr>
        <p:spPr>
          <a:xfrm>
            <a:off x="2982901" y="1299626"/>
            <a:ext cx="285421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>
            <a:stCxn id="41" idx="3"/>
            <a:endCxn id="114" idx="1"/>
          </p:cNvCxnSpPr>
          <p:nvPr/>
        </p:nvCxnSpPr>
        <p:spPr>
          <a:xfrm>
            <a:off x="4416402" y="2613482"/>
            <a:ext cx="351750" cy="1096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/>
          <p:cNvSpPr/>
          <p:nvPr/>
        </p:nvSpPr>
        <p:spPr>
          <a:xfrm>
            <a:off x="4768152" y="2210718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今回の評価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9" name="直線矢印コネクタ 118"/>
          <p:cNvCxnSpPr>
            <a:stCxn id="114" idx="3"/>
          </p:cNvCxnSpPr>
          <p:nvPr/>
        </p:nvCxnSpPr>
        <p:spPr>
          <a:xfrm>
            <a:off x="5916232" y="2614578"/>
            <a:ext cx="285421" cy="7757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正方形/長方形 122"/>
          <p:cNvSpPr/>
          <p:nvPr/>
        </p:nvSpPr>
        <p:spPr>
          <a:xfrm>
            <a:off x="7632900" y="2218475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次の目標まで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4" name="直線矢印コネクタ 123"/>
          <p:cNvCxnSpPr>
            <a:endCxn id="123" idx="1"/>
          </p:cNvCxnSpPr>
          <p:nvPr/>
        </p:nvCxnSpPr>
        <p:spPr>
          <a:xfrm>
            <a:off x="7349733" y="2622335"/>
            <a:ext cx="283167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カギ線コネクタ 131"/>
          <p:cNvCxnSpPr/>
          <p:nvPr/>
        </p:nvCxnSpPr>
        <p:spPr>
          <a:xfrm rot="10800000" flipH="1">
            <a:off x="401320" y="1299626"/>
            <a:ext cx="4002873" cy="1320622"/>
          </a:xfrm>
          <a:prstGeom prst="bentConnector5">
            <a:avLst>
              <a:gd name="adj1" fmla="val -5711"/>
              <a:gd name="adj2" fmla="val 50000"/>
              <a:gd name="adj3" fmla="val 105711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/>
          <p:cNvSpPr/>
          <p:nvPr/>
        </p:nvSpPr>
        <p:spPr>
          <a:xfrm>
            <a:off x="413529" y="2216388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マップ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1100" dirty="0" smtClean="0">
                <a:solidFill>
                  <a:schemeClr val="tx1"/>
                </a:solidFill>
                <a:latin typeface="+mn-ea"/>
              </a:rPr>
              <a:t>トレーニング</a:t>
            </a:r>
            <a:r>
              <a:rPr kumimoji="1" lang="en-US" altLang="ja-JP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9" name="直線矢印コネクタ 138"/>
          <p:cNvCxnSpPr>
            <a:stCxn id="136" idx="3"/>
            <a:endCxn id="34" idx="1"/>
          </p:cNvCxnSpPr>
          <p:nvPr/>
        </p:nvCxnSpPr>
        <p:spPr>
          <a:xfrm flipV="1">
            <a:off x="1561609" y="2613482"/>
            <a:ext cx="267107" cy="6766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4641970" y="3384788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マップ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具体的な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アドバイス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199975" y="3375225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ステッカー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GET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8" name="直線矢印コネクタ 37"/>
          <p:cNvCxnSpPr>
            <a:stCxn id="41" idx="2"/>
            <a:endCxn id="35" idx="1"/>
          </p:cNvCxnSpPr>
          <p:nvPr/>
        </p:nvCxnSpPr>
        <p:spPr>
          <a:xfrm>
            <a:off x="3842362" y="3017342"/>
            <a:ext cx="799608" cy="771306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6199399" y="2209622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ステッカー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GET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1828716" y="2209622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達成目標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7" name="直線矢印コネクタ 36"/>
          <p:cNvCxnSpPr>
            <a:stCxn id="34" idx="3"/>
            <a:endCxn id="41" idx="1"/>
          </p:cNvCxnSpPr>
          <p:nvPr/>
        </p:nvCxnSpPr>
        <p:spPr>
          <a:xfrm>
            <a:off x="2976796" y="2613482"/>
            <a:ext cx="291526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/>
          <p:cNvSpPr/>
          <p:nvPr/>
        </p:nvSpPr>
        <p:spPr>
          <a:xfrm>
            <a:off x="3121014" y="4209303"/>
            <a:ext cx="740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 smtClean="0">
                <a:latin typeface="+mn-ea"/>
              </a:rPr>
              <a:t>運転中</a:t>
            </a:r>
            <a:endParaRPr lang="ja-JP" altLang="en-US" sz="1400" dirty="0">
              <a:latin typeface="+mn-ea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835397" y="3401583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ステージ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変更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3" name="直線矢印コネクタ 42"/>
          <p:cNvCxnSpPr>
            <a:stCxn id="42" idx="3"/>
            <a:endCxn id="41" idx="1"/>
          </p:cNvCxnSpPr>
          <p:nvPr/>
        </p:nvCxnSpPr>
        <p:spPr>
          <a:xfrm flipV="1">
            <a:off x="2983477" y="2613482"/>
            <a:ext cx="284845" cy="119196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1565667" y="2979261"/>
            <a:ext cx="1489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 smtClean="0">
                <a:latin typeface="+mn-ea"/>
              </a:rPr>
              <a:t>変更希望時</a:t>
            </a:r>
            <a:endParaRPr lang="ja-JP" altLang="en-US" sz="1400" dirty="0">
              <a:latin typeface="+mn-ea"/>
            </a:endParaRPr>
          </a:p>
        </p:txBody>
      </p:sp>
      <p:cxnSp>
        <p:nvCxnSpPr>
          <p:cNvPr id="48" name="直線矢印コネクタ 47"/>
          <p:cNvCxnSpPr>
            <a:stCxn id="34" idx="2"/>
            <a:endCxn id="42" idx="0"/>
          </p:cNvCxnSpPr>
          <p:nvPr/>
        </p:nvCxnSpPr>
        <p:spPr>
          <a:xfrm>
            <a:off x="2402756" y="3017342"/>
            <a:ext cx="6681" cy="38424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>
            <a:off x="3842362" y="3017342"/>
            <a:ext cx="2357613" cy="76174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画面遷移　トレーニングモード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806587" y="6081695"/>
            <a:ext cx="22268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latin typeface="+mn-ea"/>
              </a:rPr>
              <a:t>※</a:t>
            </a:r>
            <a:r>
              <a:rPr kumimoji="1" lang="ja-JP" altLang="en-US" sz="1000" dirty="0" smtClean="0">
                <a:latin typeface="+mn-ea"/>
              </a:rPr>
              <a:t>その他の遷移については別紙参照</a:t>
            </a:r>
            <a:endParaRPr kumimoji="1" lang="ja-JP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509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円/楕円 35"/>
          <p:cNvSpPr/>
          <p:nvPr/>
        </p:nvSpPr>
        <p:spPr>
          <a:xfrm>
            <a:off x="5060362" y="1446676"/>
            <a:ext cx="3490122" cy="10871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n-ea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>
                <a:latin typeface="+mn-ea"/>
              </a:rPr>
              <a:t>©                         </a:t>
            </a:r>
            <a:r>
              <a:rPr lang="ja-JP" altLang="en-US" dirty="0" smtClean="0">
                <a:latin typeface="+mn-ea"/>
              </a:rPr>
              <a:t>　</a:t>
            </a:r>
            <a:r>
              <a:rPr lang="en-US" altLang="ja-JP" dirty="0" smtClean="0">
                <a:latin typeface="+mn-ea"/>
              </a:rPr>
              <a:t> all rights reserved</a:t>
            </a:r>
            <a:endParaRPr lang="ja-JP" altLang="en-US" dirty="0">
              <a:latin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z="800" smtClean="0">
                <a:latin typeface="+mn-ea"/>
              </a:rPr>
              <a:pPr/>
              <a:t>45</a:t>
            </a:fld>
            <a:endParaRPr lang="ja-JP" altLang="en-US" sz="800">
              <a:latin typeface="+mn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01320" y="889000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スタート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2</a:t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7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700" dirty="0" smtClean="0">
                <a:solidFill>
                  <a:schemeClr val="tx1"/>
                </a:solidFill>
                <a:latin typeface="+mn-ea"/>
              </a:rPr>
              <a:t>ドライブモード、トレーニン</a:t>
            </a:r>
            <a:r>
              <a:rPr lang="ja-JP" altLang="en-US" sz="700" dirty="0" smtClean="0">
                <a:solidFill>
                  <a:schemeClr val="tx1"/>
                </a:solidFill>
                <a:latin typeface="+mn-ea"/>
              </a:rPr>
              <a:t>グモード</a:t>
            </a:r>
            <a:r>
              <a:rPr kumimoji="1" lang="en-US" altLang="ja-JP" sz="7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直線矢印コネクタ 15"/>
          <p:cNvCxnSpPr>
            <a:stCxn id="2" idx="3"/>
            <a:endCxn id="19" idx="1"/>
          </p:cNvCxnSpPr>
          <p:nvPr/>
        </p:nvCxnSpPr>
        <p:spPr>
          <a:xfrm>
            <a:off x="1549400" y="1292860"/>
            <a:ext cx="285421" cy="6766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/>
          <p:cNvSpPr/>
          <p:nvPr/>
        </p:nvSpPr>
        <p:spPr>
          <a:xfrm>
            <a:off x="1834821" y="895766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接続設定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268322" y="895766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接続完了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7" name="直線矢印コネクタ 56"/>
          <p:cNvCxnSpPr>
            <a:stCxn id="19" idx="3"/>
            <a:endCxn id="39" idx="1"/>
          </p:cNvCxnSpPr>
          <p:nvPr/>
        </p:nvCxnSpPr>
        <p:spPr>
          <a:xfrm>
            <a:off x="2982901" y="1299626"/>
            <a:ext cx="285421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カギ線コネクタ 131"/>
          <p:cNvCxnSpPr/>
          <p:nvPr/>
        </p:nvCxnSpPr>
        <p:spPr>
          <a:xfrm rot="10800000" flipH="1">
            <a:off x="401320" y="1299626"/>
            <a:ext cx="4002873" cy="1320622"/>
          </a:xfrm>
          <a:prstGeom prst="bentConnector5">
            <a:avLst>
              <a:gd name="adj1" fmla="val -5711"/>
              <a:gd name="adj2" fmla="val 50000"/>
              <a:gd name="adj3" fmla="val 105711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/>
          <p:cNvSpPr/>
          <p:nvPr/>
        </p:nvSpPr>
        <p:spPr>
          <a:xfrm>
            <a:off x="413529" y="2216388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マップ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メニュー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9" name="直線矢印コネクタ 138"/>
          <p:cNvCxnSpPr>
            <a:stCxn id="136" idx="3"/>
            <a:endCxn id="28" idx="1"/>
          </p:cNvCxnSpPr>
          <p:nvPr/>
        </p:nvCxnSpPr>
        <p:spPr>
          <a:xfrm>
            <a:off x="1561609" y="2620248"/>
            <a:ext cx="267107" cy="3558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1828716" y="2219946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私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の運転記録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運転スコア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br>
              <a:rPr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lang="ja-JP" altLang="en-US" sz="700" dirty="0" smtClean="0">
                <a:solidFill>
                  <a:schemeClr val="tx1"/>
                </a:solidFill>
                <a:latin typeface="+mn-ea"/>
              </a:rPr>
              <a:t>標準は週表示</a:t>
            </a:r>
            <a:r>
              <a:rPr lang="en-US" altLang="ja-JP" sz="7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ja-JP" sz="700" dirty="0" smtClean="0">
                <a:solidFill>
                  <a:schemeClr val="tx1"/>
                </a:solidFill>
                <a:latin typeface="+mn-ea"/>
              </a:rPr>
            </a:br>
            <a:r>
              <a:rPr lang="ja-JP" altLang="en-US" sz="700" dirty="0" smtClean="0">
                <a:solidFill>
                  <a:schemeClr val="tx1"/>
                </a:solidFill>
                <a:latin typeface="+mn-ea"/>
              </a:rPr>
              <a:t>月表示切替あり</a:t>
            </a:r>
            <a:endParaRPr kumimoji="1" lang="ja-JP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1828716" y="4331198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接続設定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828716" y="5379885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トレーナー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選択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268322" y="4331198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接続完了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" name="直線矢印コネクタ 31"/>
          <p:cNvCxnSpPr>
            <a:stCxn id="29" idx="3"/>
            <a:endCxn id="31" idx="1"/>
          </p:cNvCxnSpPr>
          <p:nvPr/>
        </p:nvCxnSpPr>
        <p:spPr>
          <a:xfrm>
            <a:off x="2976796" y="4735058"/>
            <a:ext cx="291526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136" idx="3"/>
            <a:endCxn id="99" idx="1"/>
          </p:cNvCxnSpPr>
          <p:nvPr/>
        </p:nvCxnSpPr>
        <p:spPr>
          <a:xfrm>
            <a:off x="1561609" y="2620248"/>
            <a:ext cx="267107" cy="1008727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136" idx="3"/>
            <a:endCxn id="29" idx="1"/>
          </p:cNvCxnSpPr>
          <p:nvPr/>
        </p:nvCxnSpPr>
        <p:spPr>
          <a:xfrm>
            <a:off x="1561609" y="2620248"/>
            <a:ext cx="267107" cy="211481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>
            <a:stCxn id="136" idx="3"/>
            <a:endCxn id="30" idx="1"/>
          </p:cNvCxnSpPr>
          <p:nvPr/>
        </p:nvCxnSpPr>
        <p:spPr>
          <a:xfrm>
            <a:off x="1561609" y="2620248"/>
            <a:ext cx="267107" cy="3163497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正方形/長方形 58"/>
          <p:cNvSpPr/>
          <p:nvPr/>
        </p:nvSpPr>
        <p:spPr>
          <a:xfrm>
            <a:off x="4768835" y="1205210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私の運転記録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(Great/Good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数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6150183" y="1193283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私の運転記録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(Sad/Bad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数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7521783" y="1202001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私の運転記録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運転時間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5657343" y="2129964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私の運転記録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ステッカー数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7103913" y="2115705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私の運転記録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アドバイス数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7359984" y="847200"/>
            <a:ext cx="17840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1400" dirty="0" smtClean="0">
                <a:latin typeface="+mn-ea"/>
              </a:rPr>
              <a:t>画面内グラフ切替</a:t>
            </a:r>
            <a:endParaRPr lang="ja-JP" altLang="en-US" sz="1400" dirty="0">
              <a:latin typeface="+mn-ea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4768835" y="4221767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アイコン選択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正方形/長方形 82"/>
          <p:cNvSpPr/>
          <p:nvPr/>
        </p:nvSpPr>
        <p:spPr>
          <a:xfrm>
            <a:off x="4769663" y="5256680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写真アップロード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6245979" y="4228898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アイコン変更完了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5" name="カギ線コネクタ 84"/>
          <p:cNvCxnSpPr/>
          <p:nvPr/>
        </p:nvCxnSpPr>
        <p:spPr>
          <a:xfrm rot="10800000">
            <a:off x="2951308" y="3628975"/>
            <a:ext cx="1792039" cy="996652"/>
          </a:xfrm>
          <a:prstGeom prst="bentConnector3">
            <a:avLst>
              <a:gd name="adj1" fmla="val 11731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/>
          <p:cNvSpPr/>
          <p:nvPr/>
        </p:nvSpPr>
        <p:spPr>
          <a:xfrm>
            <a:off x="1828716" y="3225115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  <a:latin typeface="+mn-ea"/>
              </a:rPr>
              <a:t>私の</a:t>
            </a: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免許証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正方形/長方形 99"/>
          <p:cNvSpPr/>
          <p:nvPr/>
        </p:nvSpPr>
        <p:spPr>
          <a:xfrm>
            <a:off x="4774495" y="3216598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ステッカー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一覧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1" name="直線矢印コネクタ 100"/>
          <p:cNvCxnSpPr>
            <a:stCxn id="99" idx="3"/>
            <a:endCxn id="100" idx="1"/>
          </p:cNvCxnSpPr>
          <p:nvPr/>
        </p:nvCxnSpPr>
        <p:spPr>
          <a:xfrm flipV="1">
            <a:off x="2976796" y="3620458"/>
            <a:ext cx="1797699" cy="8517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/>
          <p:cNvSpPr/>
          <p:nvPr/>
        </p:nvSpPr>
        <p:spPr>
          <a:xfrm>
            <a:off x="6245979" y="3212891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ステッカー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詳細</a:t>
            </a:r>
            <a:r>
              <a:rPr lang="en-US" altLang="ja-JP" sz="12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ja-JP" sz="1200" dirty="0">
                <a:solidFill>
                  <a:schemeClr val="tx1"/>
                </a:solidFill>
                <a:latin typeface="+mn-ea"/>
              </a:rPr>
            </a:b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入手済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3" name="直線矢印コネクタ 102"/>
          <p:cNvCxnSpPr>
            <a:stCxn id="100" idx="3"/>
            <a:endCxn id="102" idx="1"/>
          </p:cNvCxnSpPr>
          <p:nvPr/>
        </p:nvCxnSpPr>
        <p:spPr>
          <a:xfrm flipV="1">
            <a:off x="5922575" y="3616751"/>
            <a:ext cx="323404" cy="3707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/>
          <p:cNvSpPr/>
          <p:nvPr/>
        </p:nvSpPr>
        <p:spPr>
          <a:xfrm>
            <a:off x="7627327" y="3201115"/>
            <a:ext cx="1148080" cy="80772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ステッカー</a:t>
            </a:r>
            <a: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kumimoji="1" lang="en-US" altLang="ja-JP" sz="1200" dirty="0" smtClean="0">
                <a:solidFill>
                  <a:schemeClr val="tx1"/>
                </a:solidFill>
                <a:latin typeface="+mn-ea"/>
              </a:rPr>
            </a:br>
            <a:r>
              <a:rPr kumimoji="1" lang="ja-JP" altLang="en-US" sz="1200" dirty="0" smtClean="0">
                <a:solidFill>
                  <a:schemeClr val="tx1"/>
                </a:solidFill>
                <a:latin typeface="+mn-ea"/>
              </a:rPr>
              <a:t>詳細</a:t>
            </a:r>
            <a:r>
              <a:rPr lang="en-US" altLang="ja-JP" sz="12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ja-JP" sz="1200" dirty="0">
                <a:solidFill>
                  <a:schemeClr val="tx1"/>
                </a:solidFill>
                <a:latin typeface="+mn-ea"/>
              </a:rPr>
            </a:b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ja-JP" altLang="en-US" sz="1200" dirty="0" smtClean="0">
                <a:solidFill>
                  <a:schemeClr val="tx1"/>
                </a:solidFill>
                <a:latin typeface="+mn-ea"/>
              </a:rPr>
              <a:t>未入手</a:t>
            </a:r>
            <a:r>
              <a:rPr lang="en-US" altLang="ja-JP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kumimoji="1" lang="ja-JP" altLang="en-US" sz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5" name="カギ線コネクタ 104"/>
          <p:cNvCxnSpPr>
            <a:stCxn id="104" idx="2"/>
            <a:endCxn id="100" idx="3"/>
          </p:cNvCxnSpPr>
          <p:nvPr/>
        </p:nvCxnSpPr>
        <p:spPr>
          <a:xfrm rot="5400000" flipH="1">
            <a:off x="6867782" y="2675251"/>
            <a:ext cx="388377" cy="2278792"/>
          </a:xfrm>
          <a:prstGeom prst="bentConnector4">
            <a:avLst>
              <a:gd name="adj1" fmla="val -27881"/>
              <a:gd name="adj2" fmla="val 93218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カギ線コネクタ 105"/>
          <p:cNvCxnSpPr>
            <a:endCxn id="28" idx="3"/>
          </p:cNvCxnSpPr>
          <p:nvPr/>
        </p:nvCxnSpPr>
        <p:spPr>
          <a:xfrm rot="10800000" flipV="1">
            <a:off x="2976797" y="2245172"/>
            <a:ext cx="2269281" cy="378633"/>
          </a:xfrm>
          <a:prstGeom prst="bentConnector3">
            <a:avLst>
              <a:gd name="adj1" fmla="val 50000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カギ線コネクタ 114"/>
          <p:cNvCxnSpPr>
            <a:stCxn id="84" idx="1"/>
            <a:endCxn id="82" idx="3"/>
          </p:cNvCxnSpPr>
          <p:nvPr/>
        </p:nvCxnSpPr>
        <p:spPr>
          <a:xfrm rot="10800000">
            <a:off x="5916915" y="4625628"/>
            <a:ext cx="329064" cy="7131"/>
          </a:xfrm>
          <a:prstGeom prst="bentConnector3">
            <a:avLst>
              <a:gd name="adj1" fmla="val 14374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カギ線コネクタ 119"/>
          <p:cNvCxnSpPr>
            <a:stCxn id="84" idx="1"/>
            <a:endCxn id="83" idx="3"/>
          </p:cNvCxnSpPr>
          <p:nvPr/>
        </p:nvCxnSpPr>
        <p:spPr>
          <a:xfrm rot="10800000" flipV="1">
            <a:off x="5917743" y="4632758"/>
            <a:ext cx="328236" cy="1027782"/>
          </a:xfrm>
          <a:prstGeom prst="bentConnector3">
            <a:avLst>
              <a:gd name="adj1" fmla="val 50000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矢印コネクタ 125"/>
          <p:cNvCxnSpPr>
            <a:stCxn id="82" idx="2"/>
            <a:endCxn id="83" idx="0"/>
          </p:cNvCxnSpPr>
          <p:nvPr/>
        </p:nvCxnSpPr>
        <p:spPr>
          <a:xfrm>
            <a:off x="5342875" y="5029487"/>
            <a:ext cx="828" cy="22719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198639" y="195726"/>
            <a:ext cx="75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+mn-ea"/>
              </a:rPr>
              <a:t>画面遷移　非運転時</a:t>
            </a:r>
            <a:endParaRPr kumimoji="1" lang="ja-JP" altLang="en-US" sz="2400" dirty="0">
              <a:latin typeface="+mn-ea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806587" y="6081695"/>
            <a:ext cx="22268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>
                <a:latin typeface="+mn-ea"/>
              </a:rPr>
              <a:t>※</a:t>
            </a:r>
            <a:r>
              <a:rPr kumimoji="1" lang="ja-JP" altLang="en-US" sz="1000" dirty="0" smtClean="0">
                <a:latin typeface="+mn-ea"/>
              </a:rPr>
              <a:t>その他の遷移については別紙参照</a:t>
            </a:r>
            <a:endParaRPr kumimoji="1" lang="ja-JP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8008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+mn-ea"/>
              </a:rPr>
              <a:t>©                         </a:t>
            </a:r>
            <a:r>
              <a:rPr lang="ja-JP" altLang="en-US" smtClean="0">
                <a:latin typeface="+mn-ea"/>
              </a:rPr>
              <a:t>　</a:t>
            </a:r>
            <a:r>
              <a:rPr lang="en-US" altLang="ja-JP" smtClean="0">
                <a:latin typeface="+mn-ea"/>
              </a:rPr>
              <a:t> all rights reserved</a:t>
            </a:r>
            <a:endParaRPr lang="ja-JP" altLang="en-US" dirty="0">
              <a:latin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z="800" smtClean="0">
                <a:latin typeface="+mn-ea"/>
              </a:rPr>
              <a:pPr/>
              <a:t>46</a:t>
            </a:fld>
            <a:endParaRPr lang="ja-JP" altLang="en-US" sz="80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63173" y="520952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スタート</a:t>
            </a:r>
            <a:r>
              <a:rPr lang="en-US" altLang="ja-JP" sz="1400" dirty="0" smtClean="0">
                <a:latin typeface="+mn-ea"/>
              </a:rPr>
              <a:t>1</a:t>
            </a:r>
            <a:endParaRPr lang="ja-JP" altLang="en-US" sz="1400" dirty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10" y="843280"/>
            <a:ext cx="1569410" cy="88235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197" y="780106"/>
            <a:ext cx="1648053" cy="94552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10" y="2347879"/>
            <a:ext cx="1574618" cy="885281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4028281" y="52095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ローディング</a:t>
            </a:r>
            <a:endParaRPr lang="ja-JP" altLang="en-US" sz="1400" dirty="0">
              <a:latin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803506" y="513155"/>
            <a:ext cx="1221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ウェルカム</a:t>
            </a:r>
            <a:r>
              <a:rPr lang="en-US" altLang="ja-JP" sz="1400" dirty="0" smtClean="0">
                <a:latin typeface="+mn-ea"/>
              </a:rPr>
              <a:t>1</a:t>
            </a:r>
            <a:endParaRPr lang="ja-JP" altLang="en-US" sz="1400" dirty="0">
              <a:latin typeface="+mn-ea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38095" y="2102548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トレーナー選択</a:t>
            </a:r>
            <a:endParaRPr lang="ja-JP" altLang="en-US" sz="1400" dirty="0">
              <a:latin typeface="+mn-ea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524" y="780106"/>
            <a:ext cx="1681774" cy="94552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600" y="825338"/>
            <a:ext cx="1601323" cy="900294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2423124" y="510678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スタート</a:t>
            </a:r>
            <a:r>
              <a:rPr lang="en-US" altLang="ja-JP" sz="1400" dirty="0" smtClean="0">
                <a:latin typeface="+mn-ea"/>
              </a:rPr>
              <a:t>2</a:t>
            </a:r>
            <a:endParaRPr lang="ja-JP" altLang="en-US" sz="1400" dirty="0">
              <a:latin typeface="+mn-ea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5572" y="763991"/>
            <a:ext cx="1681774" cy="945525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7521030" y="520953"/>
            <a:ext cx="12218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ウェルカム</a:t>
            </a:r>
            <a:r>
              <a:rPr lang="en-US" altLang="ja-JP" sz="1400" dirty="0">
                <a:latin typeface="+mn-ea"/>
              </a:rPr>
              <a:t>2</a:t>
            </a:r>
            <a:endParaRPr lang="ja-JP" altLang="en-US" sz="1400" dirty="0">
              <a:latin typeface="+mn-ea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600" y="2329938"/>
            <a:ext cx="1569410" cy="900406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2455520" y="210254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+mn-ea"/>
              </a:rPr>
              <a:t>接続</a:t>
            </a:r>
            <a:r>
              <a:rPr lang="ja-JP" altLang="en-US" sz="1400" dirty="0" smtClean="0">
                <a:latin typeface="+mn-ea"/>
              </a:rPr>
              <a:t>設定</a:t>
            </a:r>
            <a:endParaRPr lang="ja-JP" altLang="en-US" sz="1400" dirty="0">
              <a:latin typeface="+mn-ea"/>
            </a:endParaRPr>
          </a:p>
        </p:txBody>
      </p:sp>
      <p:grpSp>
        <p:nvGrpSpPr>
          <p:cNvPr id="23" name="グループ化 22"/>
          <p:cNvGrpSpPr/>
          <p:nvPr/>
        </p:nvGrpSpPr>
        <p:grpSpPr>
          <a:xfrm>
            <a:off x="7322943" y="2290134"/>
            <a:ext cx="1632680" cy="936705"/>
            <a:chOff x="5571152" y="2290134"/>
            <a:chExt cx="1632680" cy="936705"/>
          </a:xfrm>
        </p:grpSpPr>
        <p:pic>
          <p:nvPicPr>
            <p:cNvPr id="34" name="図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1152" y="2290134"/>
              <a:ext cx="1632680" cy="936705"/>
            </a:xfrm>
            <a:prstGeom prst="rect">
              <a:avLst/>
            </a:prstGeom>
          </p:spPr>
        </p:pic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92003" y="2591646"/>
              <a:ext cx="1118043" cy="444631"/>
            </a:xfrm>
            <a:prstGeom prst="rect">
              <a:avLst/>
            </a:prstGeom>
          </p:spPr>
        </p:pic>
      </p:grpSp>
      <p:pic>
        <p:nvPicPr>
          <p:cNvPr id="37" name="図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10" y="3706507"/>
            <a:ext cx="1569410" cy="882352"/>
          </a:xfrm>
          <a:prstGeom prst="rect">
            <a:avLst/>
          </a:prstGeom>
        </p:spPr>
      </p:pic>
      <p:sp>
        <p:nvSpPr>
          <p:cNvPr id="38" name="正方形/長方形 37"/>
          <p:cNvSpPr/>
          <p:nvPr/>
        </p:nvSpPr>
        <p:spPr>
          <a:xfrm>
            <a:off x="3941109" y="1905748"/>
            <a:ext cx="1436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ステッカー</a:t>
            </a:r>
            <a:r>
              <a:rPr lang="en-US" altLang="ja-JP" sz="1400" dirty="0" smtClean="0">
                <a:latin typeface="+mn-ea"/>
              </a:rPr>
              <a:t>GET</a:t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接続完了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grpSp>
        <p:nvGrpSpPr>
          <p:cNvPr id="39" name="グループ化 38"/>
          <p:cNvGrpSpPr/>
          <p:nvPr/>
        </p:nvGrpSpPr>
        <p:grpSpPr>
          <a:xfrm>
            <a:off x="3835197" y="2307311"/>
            <a:ext cx="1648053" cy="923034"/>
            <a:chOff x="2395592" y="2751918"/>
            <a:chExt cx="2188321" cy="1255489"/>
          </a:xfrm>
        </p:grpSpPr>
        <p:grpSp>
          <p:nvGrpSpPr>
            <p:cNvPr id="40" name="グループ化 39"/>
            <p:cNvGrpSpPr/>
            <p:nvPr/>
          </p:nvGrpSpPr>
          <p:grpSpPr>
            <a:xfrm>
              <a:off x="2395592" y="2751918"/>
              <a:ext cx="2188321" cy="1255489"/>
              <a:chOff x="5965691" y="1535437"/>
              <a:chExt cx="2188321" cy="1255489"/>
            </a:xfrm>
          </p:grpSpPr>
          <p:pic>
            <p:nvPicPr>
              <p:cNvPr id="45" name="図 4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65691" y="1535437"/>
                <a:ext cx="2188321" cy="1255489"/>
              </a:xfrm>
              <a:prstGeom prst="rect">
                <a:avLst/>
              </a:prstGeom>
            </p:spPr>
          </p:pic>
          <p:sp>
            <p:nvSpPr>
              <p:cNvPr id="46" name="正方形/長方形 45"/>
              <p:cNvSpPr/>
              <p:nvPr/>
            </p:nvSpPr>
            <p:spPr>
              <a:xfrm>
                <a:off x="6489614" y="1876647"/>
                <a:ext cx="1047307" cy="773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n-ea"/>
                </a:endParaRPr>
              </a:p>
            </p:txBody>
          </p:sp>
        </p:grpSp>
        <p:pic>
          <p:nvPicPr>
            <p:cNvPr id="41" name="Picture 4" descr="http://vehicle-free.com/highresolution/l_001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05359" y="3153067"/>
              <a:ext cx="875617" cy="43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ギアシンボル無料アイコンを設定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208" y="3064507"/>
              <a:ext cx="354823" cy="354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正方形/長方形 42"/>
            <p:cNvSpPr/>
            <p:nvPr/>
          </p:nvSpPr>
          <p:spPr>
            <a:xfrm>
              <a:off x="3072808" y="3573511"/>
              <a:ext cx="245290" cy="4186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ja-JP" altLang="en-US" sz="1400" dirty="0">
                <a:latin typeface="+mn-ea"/>
              </a:endParaRPr>
            </a:p>
          </p:txBody>
        </p:sp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34564" y="3579346"/>
              <a:ext cx="926672" cy="377985"/>
            </a:xfrm>
            <a:prstGeom prst="rect">
              <a:avLst/>
            </a:prstGeom>
          </p:spPr>
        </p:pic>
      </p:grpSp>
      <p:sp>
        <p:nvSpPr>
          <p:cNvPr id="48" name="正方形/長方形 47"/>
          <p:cNvSpPr/>
          <p:nvPr/>
        </p:nvSpPr>
        <p:spPr>
          <a:xfrm>
            <a:off x="7732699" y="202216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接続完了</a:t>
            </a:r>
            <a:endParaRPr lang="ja-JP" altLang="en-US" sz="1000" dirty="0">
              <a:latin typeface="+mn-ea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10096" y="3303459"/>
            <a:ext cx="80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マップ</a:t>
            </a:r>
            <a:r>
              <a:rPr lang="en-US" altLang="ja-JP" sz="1000" dirty="0" smtClean="0">
                <a:latin typeface="+mn-ea"/>
              </a:rPr>
              <a:t/>
            </a:r>
            <a:br>
              <a:rPr lang="en-US" altLang="ja-JP" sz="10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ドライブ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2411101" y="3303458"/>
            <a:ext cx="1066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マップ</a:t>
            </a:r>
            <a:r>
              <a:rPr lang="en-US" altLang="ja-JP" sz="1000" dirty="0" smtClean="0">
                <a:latin typeface="+mn-ea"/>
              </a:rPr>
              <a:t/>
            </a:r>
            <a:br>
              <a:rPr lang="en-US" altLang="ja-JP" sz="10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トレーニング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4255843" y="3303289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マップ</a:t>
            </a:r>
            <a:r>
              <a:rPr lang="en-US" altLang="ja-JP" sz="1000" dirty="0" smtClean="0">
                <a:latin typeface="+mn-ea"/>
              </a:rPr>
              <a:t/>
            </a:r>
            <a:br>
              <a:rPr lang="en-US" altLang="ja-JP" sz="10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>
                <a:latin typeface="+mn-ea"/>
              </a:rPr>
              <a:t>試験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872" y="3714650"/>
            <a:ext cx="1569410" cy="882352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197" y="3706507"/>
            <a:ext cx="1569410" cy="882352"/>
          </a:xfrm>
          <a:prstGeom prst="rect">
            <a:avLst/>
          </a:prstGeom>
        </p:spPr>
      </p:pic>
      <p:sp>
        <p:nvSpPr>
          <p:cNvPr id="68" name="正方形/長方形 67"/>
          <p:cNvSpPr/>
          <p:nvPr/>
        </p:nvSpPr>
        <p:spPr>
          <a:xfrm>
            <a:off x="538095" y="5062206"/>
            <a:ext cx="1582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マップ</a:t>
            </a:r>
            <a:r>
              <a:rPr lang="ja-JP" altLang="en-US" sz="1400" dirty="0">
                <a:latin typeface="+mn-ea"/>
              </a:rPr>
              <a:t>：</a:t>
            </a:r>
            <a:r>
              <a:rPr lang="ja-JP" altLang="en-US" sz="1400" dirty="0" smtClean="0">
                <a:latin typeface="+mn-ea"/>
              </a:rPr>
              <a:t>運転中</a:t>
            </a:r>
            <a:r>
              <a:rPr lang="en-US" altLang="ja-JP" sz="1000" dirty="0" smtClean="0">
                <a:latin typeface="+mn-ea"/>
              </a:rPr>
              <a:t/>
            </a:r>
            <a:br>
              <a:rPr lang="en-US" altLang="ja-JP" sz="10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フィードバック</a:t>
            </a:r>
            <a:r>
              <a:rPr lang="en-US" altLang="ja-JP" sz="1000" dirty="0">
                <a:latin typeface="+mn-ea"/>
              </a:rPr>
              <a:t>@</a:t>
            </a:r>
            <a:r>
              <a:rPr lang="ja-JP" altLang="en-US" sz="1000" dirty="0" smtClean="0">
                <a:latin typeface="+mn-ea"/>
              </a:rPr>
              <a:t>喜び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2189558" y="5036202"/>
            <a:ext cx="1582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マップ：運転中</a:t>
            </a:r>
            <a:r>
              <a:rPr lang="en-US" altLang="ja-JP" sz="1000" dirty="0" smtClean="0">
                <a:latin typeface="+mn-ea"/>
              </a:rPr>
              <a:t/>
            </a:r>
            <a:br>
              <a:rPr lang="en-US" altLang="ja-JP" sz="10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フィードバック</a:t>
            </a:r>
            <a:r>
              <a:rPr lang="en-US" altLang="ja-JP" sz="1000" dirty="0" smtClean="0">
                <a:latin typeface="+mn-ea"/>
              </a:rPr>
              <a:t>@</a:t>
            </a:r>
            <a:r>
              <a:rPr lang="ja-JP" altLang="en-US" sz="1000" dirty="0" smtClean="0">
                <a:latin typeface="+mn-ea"/>
              </a:rPr>
              <a:t>焦り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5881251" y="3297518"/>
            <a:ext cx="80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マップ</a:t>
            </a:r>
            <a:r>
              <a:rPr lang="en-US" altLang="ja-JP" sz="1000" dirty="0" smtClean="0">
                <a:latin typeface="+mn-ea"/>
              </a:rPr>
              <a:t/>
            </a:r>
            <a:br>
              <a:rPr lang="en-US" altLang="ja-JP" sz="10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メニュー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pic>
        <p:nvPicPr>
          <p:cNvPr id="57" name="図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02" y="5551013"/>
            <a:ext cx="1563620" cy="879096"/>
          </a:xfrm>
          <a:prstGeom prst="rect">
            <a:avLst/>
          </a:prstGeom>
        </p:spPr>
      </p:pic>
      <p:grpSp>
        <p:nvGrpSpPr>
          <p:cNvPr id="83" name="グループ化 82"/>
          <p:cNvGrpSpPr/>
          <p:nvPr/>
        </p:nvGrpSpPr>
        <p:grpSpPr>
          <a:xfrm>
            <a:off x="2147996" y="5513011"/>
            <a:ext cx="1560618" cy="906239"/>
            <a:chOff x="5987185" y="2916601"/>
            <a:chExt cx="2154492" cy="1211296"/>
          </a:xfrm>
        </p:grpSpPr>
        <p:pic>
          <p:nvPicPr>
            <p:cNvPr id="84" name="図 8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7185" y="2916601"/>
              <a:ext cx="2154492" cy="1211296"/>
            </a:xfrm>
            <a:prstGeom prst="rect">
              <a:avLst/>
            </a:prstGeom>
          </p:spPr>
        </p:pic>
        <p:pic>
          <p:nvPicPr>
            <p:cNvPr id="85" name="図 8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8981" y="2992845"/>
              <a:ext cx="305470" cy="303084"/>
            </a:xfrm>
            <a:prstGeom prst="rect">
              <a:avLst/>
            </a:prstGeom>
          </p:spPr>
        </p:pic>
      </p:grpSp>
      <p:pic>
        <p:nvPicPr>
          <p:cNvPr id="81" name="図 8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49" y="5558329"/>
            <a:ext cx="285164" cy="309070"/>
          </a:xfrm>
          <a:prstGeom prst="rect">
            <a:avLst/>
          </a:prstGeom>
        </p:spPr>
      </p:pic>
      <p:pic>
        <p:nvPicPr>
          <p:cNvPr id="87" name="図 8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558" y="5523871"/>
            <a:ext cx="288713" cy="312916"/>
          </a:xfrm>
          <a:prstGeom prst="rect">
            <a:avLst/>
          </a:prstGeom>
        </p:spPr>
      </p:pic>
      <p:sp>
        <p:nvSpPr>
          <p:cNvPr id="88" name="正方形/長方形 87"/>
          <p:cNvSpPr/>
          <p:nvPr/>
        </p:nvSpPr>
        <p:spPr>
          <a:xfrm>
            <a:off x="1" y="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u="sng" dirty="0" smtClean="0">
                <a:latin typeface="+mn-ea"/>
              </a:rPr>
              <a:t>画面一覧</a:t>
            </a:r>
            <a:r>
              <a:rPr lang="en-US" altLang="ja-JP" u="sng" dirty="0" smtClean="0">
                <a:latin typeface="+mn-ea"/>
              </a:rPr>
              <a:t>(1)</a:t>
            </a:r>
            <a:endParaRPr lang="ja-JP" altLang="en-US" u="sng" dirty="0">
              <a:latin typeface="+mn-ea"/>
            </a:endParaRPr>
          </a:p>
        </p:txBody>
      </p:sp>
      <p:pic>
        <p:nvPicPr>
          <p:cNvPr id="93" name="図 9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135" y="5502773"/>
            <a:ext cx="1700430" cy="975575"/>
          </a:xfrm>
          <a:prstGeom prst="rect">
            <a:avLst/>
          </a:prstGeom>
        </p:spPr>
      </p:pic>
      <p:sp>
        <p:nvSpPr>
          <p:cNvPr id="94" name="正方形/長方形 93"/>
          <p:cNvSpPr/>
          <p:nvPr/>
        </p:nvSpPr>
        <p:spPr>
          <a:xfrm>
            <a:off x="3848745" y="5036202"/>
            <a:ext cx="1441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マップ：運転中</a:t>
            </a:r>
            <a:r>
              <a:rPr lang="en-US" altLang="ja-JP" sz="1400" dirty="0" smtClean="0">
                <a:latin typeface="+mn-ea"/>
              </a:rPr>
              <a:t/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具体的なアドバイス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pic>
        <p:nvPicPr>
          <p:cNvPr id="95" name="図 9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71" y="5531387"/>
            <a:ext cx="1598527" cy="898722"/>
          </a:xfrm>
          <a:prstGeom prst="rect">
            <a:avLst/>
          </a:prstGeom>
        </p:spPr>
      </p:pic>
      <p:sp>
        <p:nvSpPr>
          <p:cNvPr id="96" name="正方形/長方形 95"/>
          <p:cNvSpPr/>
          <p:nvPr/>
        </p:nvSpPr>
        <p:spPr>
          <a:xfrm>
            <a:off x="5634133" y="5010527"/>
            <a:ext cx="1441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マップ：運転中</a:t>
            </a:r>
            <a:r>
              <a:rPr lang="en-US" altLang="ja-JP" sz="1400" dirty="0" smtClean="0">
                <a:latin typeface="+mn-ea"/>
              </a:rPr>
              <a:t/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試験中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pic>
        <p:nvPicPr>
          <p:cNvPr id="97" name="図 9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943" y="3653132"/>
            <a:ext cx="1739844" cy="998189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7651691" y="338137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カットイン</a:t>
            </a:r>
            <a:endParaRPr lang="ja-JP" altLang="en-US" sz="1000" dirty="0">
              <a:latin typeface="+mn-ea"/>
            </a:endParaRPr>
          </a:p>
        </p:txBody>
      </p:sp>
      <p:pic>
        <p:nvPicPr>
          <p:cNvPr id="101" name="図 10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276" y="2335746"/>
            <a:ext cx="1584956" cy="891093"/>
          </a:xfrm>
          <a:prstGeom prst="rect">
            <a:avLst/>
          </a:prstGeom>
        </p:spPr>
      </p:pic>
      <p:sp>
        <p:nvSpPr>
          <p:cNvPr id="102" name="正方形/長方形 101"/>
          <p:cNvSpPr/>
          <p:nvPr/>
        </p:nvSpPr>
        <p:spPr>
          <a:xfrm>
            <a:off x="5683560" y="1899522"/>
            <a:ext cx="1451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ステッカー</a:t>
            </a:r>
            <a:r>
              <a:rPr lang="en-US" altLang="ja-JP" sz="1400" dirty="0" smtClean="0">
                <a:latin typeface="+mn-ea"/>
              </a:rPr>
              <a:t>GET</a:t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000" dirty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初ドライブ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pic>
        <p:nvPicPr>
          <p:cNvPr id="89" name="図 8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524" y="3695429"/>
            <a:ext cx="1656399" cy="931259"/>
          </a:xfrm>
          <a:prstGeom prst="rect">
            <a:avLst/>
          </a:prstGeom>
        </p:spPr>
      </p:pic>
      <p:grpSp>
        <p:nvGrpSpPr>
          <p:cNvPr id="105" name="グループ化 104"/>
          <p:cNvGrpSpPr/>
          <p:nvPr/>
        </p:nvGrpSpPr>
        <p:grpSpPr>
          <a:xfrm>
            <a:off x="7345573" y="5411841"/>
            <a:ext cx="1681774" cy="1007409"/>
            <a:chOff x="5716739" y="2931664"/>
            <a:chExt cx="2190161" cy="1256545"/>
          </a:xfrm>
        </p:grpSpPr>
        <p:grpSp>
          <p:nvGrpSpPr>
            <p:cNvPr id="106" name="グループ化 105"/>
            <p:cNvGrpSpPr/>
            <p:nvPr/>
          </p:nvGrpSpPr>
          <p:grpSpPr>
            <a:xfrm>
              <a:off x="5716739" y="2931664"/>
              <a:ext cx="2190161" cy="1256545"/>
              <a:chOff x="47744" y="2857379"/>
              <a:chExt cx="2190161" cy="1256545"/>
            </a:xfrm>
          </p:grpSpPr>
          <p:pic>
            <p:nvPicPr>
              <p:cNvPr id="110" name="図 109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44" y="2857379"/>
                <a:ext cx="2190161" cy="1256545"/>
              </a:xfrm>
              <a:prstGeom prst="rect">
                <a:avLst/>
              </a:prstGeom>
            </p:spPr>
          </p:pic>
          <p:sp>
            <p:nvSpPr>
              <p:cNvPr id="111" name="正方形/長方形 110"/>
              <p:cNvSpPr/>
              <p:nvPr/>
            </p:nvSpPr>
            <p:spPr>
              <a:xfrm>
                <a:off x="190926" y="2964812"/>
                <a:ext cx="1859333" cy="141806"/>
              </a:xfrm>
              <a:prstGeom prst="rect">
                <a:avLst/>
              </a:prstGeom>
              <a:solidFill>
                <a:srgbClr val="A0E346"/>
              </a:solidFill>
            </p:spPr>
            <p:txBody>
              <a:bodyPr wrap="square">
                <a:noAutofit/>
              </a:bodyPr>
              <a:lstStyle/>
              <a:p>
                <a:endParaRPr lang="ja-JP" altLang="en-US" sz="1200" dirty="0">
                  <a:latin typeface="+mn-ea"/>
                </a:endParaRPr>
              </a:p>
            </p:txBody>
          </p:sp>
        </p:grpSp>
        <p:pic>
          <p:nvPicPr>
            <p:cNvPr id="107" name="図 106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463297" y="3233015"/>
              <a:ext cx="1268078" cy="585267"/>
            </a:xfrm>
            <a:prstGeom prst="rect">
              <a:avLst/>
            </a:prstGeom>
          </p:spPr>
        </p:pic>
        <p:sp>
          <p:nvSpPr>
            <p:cNvPr id="108" name="正方形/長方形 107"/>
            <p:cNvSpPr/>
            <p:nvPr/>
          </p:nvSpPr>
          <p:spPr>
            <a:xfrm>
              <a:off x="7229640" y="3920079"/>
              <a:ext cx="346089" cy="230335"/>
            </a:xfrm>
            <a:prstGeom prst="rect">
              <a:avLst/>
            </a:prstGeom>
            <a:solidFill>
              <a:srgbClr val="EDEDED"/>
            </a:solidFill>
          </p:spPr>
          <p:txBody>
            <a:bodyPr wrap="square">
              <a:spAutoFit/>
            </a:bodyPr>
            <a:lstStyle/>
            <a:p>
              <a:endParaRPr lang="ja-JP" altLang="en-US" sz="600" dirty="0">
                <a:latin typeface="+mn-ea"/>
              </a:endParaRPr>
            </a:p>
          </p:txBody>
        </p:sp>
        <p:sp>
          <p:nvSpPr>
            <p:cNvPr id="109" name="正方形/長方形 108"/>
            <p:cNvSpPr/>
            <p:nvPr/>
          </p:nvSpPr>
          <p:spPr>
            <a:xfrm>
              <a:off x="7151115" y="3920079"/>
              <a:ext cx="490998" cy="2111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500" dirty="0">
                  <a:latin typeface="+mn-ea"/>
                </a:rPr>
                <a:t>キャラ</a:t>
              </a:r>
            </a:p>
          </p:txBody>
        </p:sp>
      </p:grpSp>
      <p:sp>
        <p:nvSpPr>
          <p:cNvPr id="112" name="正方形/長方形 111"/>
          <p:cNvSpPr/>
          <p:nvPr/>
        </p:nvSpPr>
        <p:spPr>
          <a:xfrm>
            <a:off x="7269141" y="505729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トレーナー変更推奨</a:t>
            </a:r>
            <a:endParaRPr lang="ja-JP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39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+mn-ea"/>
              </a:rPr>
              <a:t>©                         </a:t>
            </a:r>
            <a:r>
              <a:rPr lang="ja-JP" altLang="en-US" smtClean="0">
                <a:latin typeface="+mn-ea"/>
              </a:rPr>
              <a:t>　</a:t>
            </a:r>
            <a:r>
              <a:rPr lang="en-US" altLang="ja-JP" smtClean="0">
                <a:latin typeface="+mn-ea"/>
              </a:rPr>
              <a:t> all rights reserved</a:t>
            </a:r>
            <a:endParaRPr lang="ja-JP" altLang="en-US" dirty="0">
              <a:latin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z="800" smtClean="0">
                <a:latin typeface="+mn-ea"/>
              </a:rPr>
              <a:pPr/>
              <a:t>47</a:t>
            </a:fld>
            <a:endParaRPr lang="ja-JP" altLang="en-US" sz="800" dirty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63608" y="51315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達成目標</a:t>
            </a:r>
            <a:endParaRPr lang="ja-JP" altLang="en-US" sz="1400" dirty="0">
              <a:latin typeface="+mn-ea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4028281" y="52095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ステージ変更</a:t>
            </a:r>
            <a:endParaRPr lang="ja-JP" altLang="en-US" sz="1400" dirty="0">
              <a:latin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803506" y="51315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今回の評価</a:t>
            </a:r>
            <a:endParaRPr lang="ja-JP" altLang="en-US" sz="1400" dirty="0">
              <a:latin typeface="+mn-ea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38095" y="210254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次の目標まで</a:t>
            </a:r>
            <a:endParaRPr lang="ja-JP" altLang="en-US" sz="1400" dirty="0">
              <a:latin typeface="+mn-ea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151718" y="523674"/>
            <a:ext cx="1418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達成目標</a:t>
            </a:r>
            <a:r>
              <a:rPr lang="en-US" altLang="ja-JP" sz="1400" dirty="0" smtClean="0">
                <a:latin typeface="+mn-ea"/>
              </a:rPr>
              <a:t>(</a:t>
            </a:r>
            <a:r>
              <a:rPr lang="ja-JP" altLang="en-US" sz="1400" dirty="0" smtClean="0">
                <a:latin typeface="+mn-ea"/>
              </a:rPr>
              <a:t>試験</a:t>
            </a:r>
            <a:r>
              <a:rPr lang="en-US" altLang="ja-JP" sz="1400" dirty="0" smtClean="0">
                <a:latin typeface="+mn-ea"/>
              </a:rPr>
              <a:t>)</a:t>
            </a:r>
            <a:endParaRPr lang="ja-JP" altLang="en-US" sz="1400" dirty="0">
              <a:latin typeface="+mn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322943" y="520952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今回の評価</a:t>
            </a:r>
            <a:r>
              <a:rPr lang="en-US" altLang="ja-JP" sz="1400" dirty="0" smtClean="0">
                <a:latin typeface="+mn-ea"/>
              </a:rPr>
              <a:t>(</a:t>
            </a:r>
            <a:r>
              <a:rPr lang="ja-JP" altLang="en-US" sz="1400" dirty="0" smtClean="0">
                <a:latin typeface="+mn-ea"/>
              </a:rPr>
              <a:t>試験</a:t>
            </a:r>
            <a:r>
              <a:rPr lang="en-US" altLang="ja-JP" sz="1400" dirty="0" smtClean="0">
                <a:latin typeface="+mn-ea"/>
              </a:rPr>
              <a:t>)</a:t>
            </a:r>
            <a:endParaRPr lang="ja-JP" altLang="en-US" sz="1400" dirty="0">
              <a:latin typeface="+mn-ea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2195989" y="2100180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ステッカー一覧</a:t>
            </a:r>
            <a:endParaRPr lang="ja-JP" altLang="en-US" sz="1400" dirty="0">
              <a:latin typeface="+mn-ea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04512" y="5110711"/>
            <a:ext cx="17055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免許証</a:t>
            </a:r>
            <a:r>
              <a:rPr lang="en-US" altLang="ja-JP" sz="1400" dirty="0" smtClean="0">
                <a:latin typeface="+mn-ea"/>
              </a:rPr>
              <a:t>GET(7</a:t>
            </a:r>
            <a:r>
              <a:rPr lang="ja-JP" altLang="en-US" sz="1400" dirty="0">
                <a:latin typeface="+mn-ea"/>
              </a:rPr>
              <a:t>種類</a:t>
            </a:r>
            <a:r>
              <a:rPr lang="en-US" altLang="ja-JP" sz="14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1" y="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u="sng" dirty="0" smtClean="0">
                <a:latin typeface="+mn-ea"/>
              </a:rPr>
              <a:t>画面一覧</a:t>
            </a:r>
            <a:r>
              <a:rPr lang="en-US" altLang="ja-JP" u="sng" dirty="0" smtClean="0">
                <a:latin typeface="+mn-ea"/>
              </a:rPr>
              <a:t>(2)</a:t>
            </a:r>
            <a:endParaRPr lang="ja-JP" altLang="en-US" u="sng" dirty="0">
              <a:latin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943" y="829838"/>
            <a:ext cx="1517752" cy="853309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197" y="822586"/>
            <a:ext cx="1538216" cy="864814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862" y="3733158"/>
            <a:ext cx="1577150" cy="88670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067" y="2352910"/>
            <a:ext cx="1572031" cy="883825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67" y="2379215"/>
            <a:ext cx="1529965" cy="860175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264" y="2348762"/>
            <a:ext cx="1577149" cy="886703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167" y="828729"/>
            <a:ext cx="1549516" cy="871167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276" y="830861"/>
            <a:ext cx="1512907" cy="867989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49" y="2352339"/>
            <a:ext cx="1546133" cy="887051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296" y="5892666"/>
            <a:ext cx="885785" cy="498005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019" y="5391670"/>
            <a:ext cx="909148" cy="511141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51" y="5896243"/>
            <a:ext cx="885785" cy="498005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13" y="5896244"/>
            <a:ext cx="885785" cy="498005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14" y="5398240"/>
            <a:ext cx="885785" cy="498005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51" y="5398239"/>
            <a:ext cx="885785" cy="498005"/>
          </a:xfrm>
          <a:prstGeom prst="rect">
            <a:avLst/>
          </a:prstGeom>
        </p:spPr>
      </p:pic>
      <p:pic>
        <p:nvPicPr>
          <p:cNvPr id="90" name="図 8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297" y="5398248"/>
            <a:ext cx="885785" cy="498005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49" y="818219"/>
            <a:ext cx="1538419" cy="864928"/>
          </a:xfrm>
          <a:prstGeom prst="rect">
            <a:avLst/>
          </a:prstGeom>
        </p:spPr>
      </p:pic>
      <p:sp>
        <p:nvSpPr>
          <p:cNvPr id="92" name="正方形/長方形 91"/>
          <p:cNvSpPr/>
          <p:nvPr/>
        </p:nvSpPr>
        <p:spPr>
          <a:xfrm>
            <a:off x="3851290" y="1961148"/>
            <a:ext cx="1441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ステッカー詳細</a:t>
            </a:r>
            <a:r>
              <a:rPr lang="en-US" altLang="ja-JP" sz="1400" dirty="0" smtClean="0">
                <a:latin typeface="+mn-ea"/>
              </a:rPr>
              <a:t/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入手済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sp>
        <p:nvSpPr>
          <p:cNvPr id="93" name="正方形/長方形 92"/>
          <p:cNvSpPr/>
          <p:nvPr/>
        </p:nvSpPr>
        <p:spPr>
          <a:xfrm>
            <a:off x="5622019" y="1961148"/>
            <a:ext cx="1441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ステッカー詳細</a:t>
            </a:r>
            <a:r>
              <a:rPr lang="en-US" altLang="ja-JP" sz="1400" dirty="0" smtClean="0">
                <a:latin typeface="+mn-ea"/>
              </a:rPr>
              <a:t/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未入手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sp>
        <p:nvSpPr>
          <p:cNvPr id="94" name="正方形/長方形 93"/>
          <p:cNvSpPr/>
          <p:nvPr/>
        </p:nvSpPr>
        <p:spPr>
          <a:xfrm>
            <a:off x="5776079" y="3358809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私の免許証</a:t>
            </a:r>
            <a:endParaRPr lang="ja-JP" altLang="en-US" sz="1000" dirty="0">
              <a:latin typeface="+mn-ea"/>
            </a:endParaRPr>
          </a:p>
        </p:txBody>
      </p:sp>
      <p:sp>
        <p:nvSpPr>
          <p:cNvPr id="95" name="正方形/長方形 94"/>
          <p:cNvSpPr/>
          <p:nvPr/>
        </p:nvSpPr>
        <p:spPr>
          <a:xfrm>
            <a:off x="4785532" y="5114063"/>
            <a:ext cx="1890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トレーナー別</a:t>
            </a:r>
            <a:r>
              <a:rPr lang="en-US" altLang="ja-JP" sz="1400" dirty="0" smtClean="0">
                <a:latin typeface="+mn-ea"/>
              </a:rPr>
              <a:t>(8</a:t>
            </a:r>
            <a:r>
              <a:rPr lang="ja-JP" altLang="en-US" sz="1400" dirty="0" smtClean="0">
                <a:latin typeface="+mn-ea"/>
              </a:rPr>
              <a:t>種類</a:t>
            </a:r>
            <a:r>
              <a:rPr lang="en-US" altLang="ja-JP" sz="1400" dirty="0" smtClean="0">
                <a:latin typeface="+mn-ea"/>
              </a:rPr>
              <a:t>)</a:t>
            </a:r>
            <a:endParaRPr lang="ja-JP" altLang="en-US" sz="1000" dirty="0">
              <a:latin typeface="+mn-ea"/>
            </a:endParaRPr>
          </a:p>
        </p:txBody>
      </p:sp>
      <p:pic>
        <p:nvPicPr>
          <p:cNvPr id="96" name="図 9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604" y="5373348"/>
            <a:ext cx="883353" cy="506799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24" y="5876745"/>
            <a:ext cx="884533" cy="507477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71" y="5369268"/>
            <a:ext cx="884533" cy="507477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770" y="5872000"/>
            <a:ext cx="884533" cy="507477"/>
          </a:xfrm>
          <a:prstGeom prst="rect">
            <a:avLst/>
          </a:prstGeom>
        </p:spPr>
      </p:pic>
      <p:pic>
        <p:nvPicPr>
          <p:cNvPr id="100" name="図 9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668" y="5365739"/>
            <a:ext cx="875790" cy="502460"/>
          </a:xfrm>
          <a:prstGeom prst="rect">
            <a:avLst/>
          </a:prstGeom>
        </p:spPr>
      </p:pic>
      <p:pic>
        <p:nvPicPr>
          <p:cNvPr id="101" name="図 10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321" y="5858083"/>
            <a:ext cx="884533" cy="507477"/>
          </a:xfrm>
          <a:prstGeom prst="rect">
            <a:avLst/>
          </a:prstGeom>
        </p:spPr>
      </p:pic>
      <p:pic>
        <p:nvPicPr>
          <p:cNvPr id="102" name="図 10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0871" y="5847842"/>
            <a:ext cx="884533" cy="507477"/>
          </a:xfrm>
          <a:prstGeom prst="rect">
            <a:avLst/>
          </a:prstGeom>
        </p:spPr>
      </p:pic>
      <p:pic>
        <p:nvPicPr>
          <p:cNvPr id="103" name="図 10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897" y="5363230"/>
            <a:ext cx="884533" cy="507477"/>
          </a:xfrm>
          <a:prstGeom prst="rect">
            <a:avLst/>
          </a:prstGeom>
        </p:spPr>
      </p:pic>
      <p:sp>
        <p:nvSpPr>
          <p:cNvPr id="109" name="正方形/長方形 108"/>
          <p:cNvSpPr/>
          <p:nvPr/>
        </p:nvSpPr>
        <p:spPr>
          <a:xfrm>
            <a:off x="538095" y="3372637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私の運転記録</a:t>
            </a:r>
            <a:r>
              <a:rPr lang="en-US" altLang="ja-JP" sz="1400" dirty="0" smtClean="0">
                <a:latin typeface="+mn-ea"/>
              </a:rPr>
              <a:t/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運転スコア</a:t>
            </a:r>
            <a:r>
              <a:rPr lang="ja-JP" altLang="en-US" sz="1000" dirty="0">
                <a:latin typeface="+mn-ea"/>
              </a:rPr>
              <a:t>：</a:t>
            </a:r>
            <a:r>
              <a:rPr lang="ja-JP" altLang="en-US" sz="1000" dirty="0" smtClean="0">
                <a:latin typeface="+mn-ea"/>
              </a:rPr>
              <a:t>週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400" dirty="0">
              <a:latin typeface="+mn-ea"/>
            </a:endParaRPr>
          </a:p>
        </p:txBody>
      </p:sp>
      <p:pic>
        <p:nvPicPr>
          <p:cNvPr id="111" name="図 11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49" y="3796896"/>
            <a:ext cx="1548559" cy="870630"/>
          </a:xfrm>
          <a:prstGeom prst="rect">
            <a:avLst/>
          </a:prstGeom>
        </p:spPr>
      </p:pic>
      <p:pic>
        <p:nvPicPr>
          <p:cNvPr id="112" name="図 11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290" y="3785126"/>
            <a:ext cx="1548559" cy="870630"/>
          </a:xfrm>
          <a:prstGeom prst="rect">
            <a:avLst/>
          </a:prstGeom>
        </p:spPr>
      </p:pic>
      <p:pic>
        <p:nvPicPr>
          <p:cNvPr id="113" name="図 11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1718" y="3796896"/>
            <a:ext cx="1548559" cy="870630"/>
          </a:xfrm>
          <a:prstGeom prst="rect">
            <a:avLst/>
          </a:prstGeom>
        </p:spPr>
      </p:pic>
      <p:sp>
        <p:nvSpPr>
          <p:cNvPr id="114" name="正方形/長方形 113"/>
          <p:cNvSpPr/>
          <p:nvPr/>
        </p:nvSpPr>
        <p:spPr>
          <a:xfrm>
            <a:off x="2275983" y="3372637"/>
            <a:ext cx="1261884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私の運転記録</a:t>
            </a:r>
            <a:r>
              <a:rPr lang="en-US" altLang="ja-JP" sz="1400" dirty="0" smtClean="0">
                <a:latin typeface="+mn-ea"/>
              </a:rPr>
              <a:t/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</a:t>
            </a:r>
            <a:r>
              <a:rPr lang="ja-JP" altLang="en-US" sz="1000" dirty="0" smtClean="0">
                <a:latin typeface="+mn-ea"/>
              </a:rPr>
              <a:t>運転スコア</a:t>
            </a:r>
            <a:r>
              <a:rPr lang="ja-JP" altLang="en-US" sz="1000" dirty="0">
                <a:latin typeface="+mn-ea"/>
              </a:rPr>
              <a:t>：</a:t>
            </a:r>
            <a:r>
              <a:rPr lang="ja-JP" altLang="en-US" sz="1000" dirty="0" smtClean="0">
                <a:latin typeface="+mn-ea"/>
              </a:rPr>
              <a:t>月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400" dirty="0">
              <a:latin typeface="+mn-ea"/>
            </a:endParaRPr>
          </a:p>
        </p:txBody>
      </p:sp>
      <p:sp>
        <p:nvSpPr>
          <p:cNvPr id="115" name="正方形/長方形 114"/>
          <p:cNvSpPr/>
          <p:nvPr/>
        </p:nvSpPr>
        <p:spPr>
          <a:xfrm>
            <a:off x="3953896" y="3372637"/>
            <a:ext cx="1406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私の運転記録</a:t>
            </a:r>
            <a:r>
              <a:rPr lang="en-US" altLang="ja-JP" sz="1400" dirty="0" smtClean="0">
                <a:latin typeface="+mn-ea"/>
              </a:rPr>
              <a:t/>
            </a:r>
            <a:br>
              <a:rPr lang="en-US" altLang="ja-JP" sz="1400" dirty="0" smtClean="0">
                <a:latin typeface="+mn-ea"/>
              </a:rPr>
            </a:br>
            <a:r>
              <a:rPr lang="en-US" altLang="ja-JP" sz="1000" dirty="0" smtClean="0">
                <a:latin typeface="+mn-ea"/>
              </a:rPr>
              <a:t>(Great/Good</a:t>
            </a:r>
            <a:r>
              <a:rPr lang="ja-JP" altLang="en-US" sz="1000" dirty="0" smtClean="0">
                <a:latin typeface="+mn-ea"/>
              </a:rPr>
              <a:t>数</a:t>
            </a:r>
            <a:r>
              <a:rPr lang="ja-JP" altLang="en-US" sz="1000" dirty="0">
                <a:latin typeface="+mn-ea"/>
              </a:rPr>
              <a:t>：</a:t>
            </a:r>
            <a:r>
              <a:rPr lang="ja-JP" altLang="en-US" sz="1000" dirty="0" smtClean="0">
                <a:latin typeface="+mn-ea"/>
              </a:rPr>
              <a:t>月</a:t>
            </a:r>
            <a:r>
              <a:rPr lang="en-US" altLang="ja-JP" sz="1000" dirty="0" smtClean="0">
                <a:latin typeface="+mn-ea"/>
              </a:rPr>
              <a:t>)</a:t>
            </a:r>
            <a:endParaRPr lang="ja-JP" altLang="en-US" sz="1400" dirty="0">
              <a:latin typeface="+mn-ea"/>
            </a:endParaRPr>
          </a:p>
        </p:txBody>
      </p:sp>
      <p:sp>
        <p:nvSpPr>
          <p:cNvPr id="125" name="正方形/長方形 124"/>
          <p:cNvSpPr/>
          <p:nvPr/>
        </p:nvSpPr>
        <p:spPr>
          <a:xfrm>
            <a:off x="7493254" y="193168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solidFill>
                  <a:prstClr val="black"/>
                </a:solidFill>
                <a:latin typeface="+mn-ea"/>
              </a:rPr>
              <a:t>アイコン設定</a:t>
            </a:r>
            <a:endParaRPr lang="ja-JP" altLang="en-US" dirty="0">
              <a:latin typeface="+mn-ea"/>
            </a:endParaRPr>
          </a:p>
        </p:txBody>
      </p:sp>
      <p:grpSp>
        <p:nvGrpSpPr>
          <p:cNvPr id="126" name="グループ化 125"/>
          <p:cNvGrpSpPr/>
          <p:nvPr/>
        </p:nvGrpSpPr>
        <p:grpSpPr>
          <a:xfrm>
            <a:off x="7291348" y="2347041"/>
            <a:ext cx="1639843" cy="904912"/>
            <a:chOff x="5580067" y="3782993"/>
            <a:chExt cx="1639843" cy="904912"/>
          </a:xfrm>
        </p:grpSpPr>
        <p:pic>
          <p:nvPicPr>
            <p:cNvPr id="127" name="図 126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0067" y="3784545"/>
              <a:ext cx="1639843" cy="903360"/>
            </a:xfrm>
            <a:prstGeom prst="rect">
              <a:avLst/>
            </a:prstGeom>
          </p:spPr>
        </p:pic>
        <p:sp>
          <p:nvSpPr>
            <p:cNvPr id="128" name="正方形/長方形 127"/>
            <p:cNvSpPr/>
            <p:nvPr/>
          </p:nvSpPr>
          <p:spPr>
            <a:xfrm>
              <a:off x="6037748" y="3782993"/>
              <a:ext cx="72327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ja-JP" altLang="en-US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アイコン設定</a:t>
              </a:r>
              <a:endParaRPr lang="ja-JP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9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+mn-ea"/>
              </a:rPr>
              <a:t>©                         </a:t>
            </a:r>
            <a:r>
              <a:rPr lang="ja-JP" altLang="en-US" smtClean="0">
                <a:latin typeface="+mn-ea"/>
              </a:rPr>
              <a:t>　</a:t>
            </a:r>
            <a:r>
              <a:rPr lang="en-US" altLang="ja-JP" smtClean="0">
                <a:latin typeface="+mn-ea"/>
              </a:rPr>
              <a:t> all rights reserved</a:t>
            </a:r>
            <a:endParaRPr lang="ja-JP" altLang="en-US" dirty="0">
              <a:latin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z="800" smtClean="0">
                <a:latin typeface="+mn-ea"/>
              </a:rPr>
              <a:pPr/>
              <a:t>48</a:t>
            </a:fld>
            <a:endParaRPr lang="ja-JP" altLang="en-US" sz="800" dirty="0">
              <a:latin typeface="+mn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00901" y="1030558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n-ea"/>
              </a:rPr>
              <a:t>その他</a:t>
            </a:r>
            <a:r>
              <a:rPr lang="ja-JP" altLang="en-US" sz="1400" dirty="0">
                <a:latin typeface="+mn-ea"/>
              </a:rPr>
              <a:t>の</a:t>
            </a:r>
            <a:r>
              <a:rPr lang="ja-JP" altLang="en-US" sz="1400" dirty="0" smtClean="0">
                <a:latin typeface="+mn-ea"/>
              </a:rPr>
              <a:t>ステッカー種類</a:t>
            </a:r>
            <a:endParaRPr lang="ja-JP" altLang="en-US" sz="1400" dirty="0">
              <a:latin typeface="+mn-ea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1" y="0"/>
            <a:ext cx="9144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u="sng" dirty="0" smtClean="0">
                <a:latin typeface="+mn-ea"/>
              </a:rPr>
              <a:t>画面一覧</a:t>
            </a:r>
            <a:r>
              <a:rPr lang="en-US" altLang="ja-JP" u="sng" dirty="0" smtClean="0">
                <a:latin typeface="+mn-ea"/>
              </a:rPr>
              <a:t>(3)</a:t>
            </a:r>
            <a:endParaRPr lang="ja-JP" altLang="en-US" u="sng" dirty="0">
              <a:latin typeface="+mn-ea"/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416304" y="4980102"/>
            <a:ext cx="881911" cy="421114"/>
            <a:chOff x="416304" y="4710472"/>
            <a:chExt cx="881911" cy="421114"/>
          </a:xfrm>
        </p:grpSpPr>
        <p:pic>
          <p:nvPicPr>
            <p:cNvPr id="55" name="Picture 4" descr="http://vehicle-free.com/highresolution/l_00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6304" y="4811087"/>
              <a:ext cx="659439" cy="320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ギアシンボル無料アイコンを設定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993" y="4710472"/>
              <a:ext cx="267222" cy="260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913" y="4822055"/>
            <a:ext cx="842164" cy="83782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" y="1303924"/>
            <a:ext cx="8905783" cy="35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6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+mn-ea"/>
              </a:rPr>
              <a:t>©                         </a:t>
            </a:r>
            <a:r>
              <a:rPr lang="ja-JP" altLang="en-US" smtClean="0">
                <a:latin typeface="+mn-ea"/>
              </a:rPr>
              <a:t>　</a:t>
            </a:r>
            <a:r>
              <a:rPr lang="en-US" altLang="ja-JP" smtClean="0">
                <a:latin typeface="+mn-ea"/>
              </a:rPr>
              <a:t> all rights reserved</a:t>
            </a:r>
            <a:endParaRPr lang="ja-JP" altLang="en-US" dirty="0">
              <a:latin typeface="+mn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+mn-ea"/>
              </a:rPr>
              <a:pPr/>
              <a:t>49</a:t>
            </a:fld>
            <a:endParaRPr lang="ja-JP" altLang="en-US">
              <a:latin typeface="+mn-ea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18" y="2468488"/>
            <a:ext cx="6570310" cy="20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1277131" y="3798407"/>
            <a:ext cx="1654845" cy="26632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565821" y="946446"/>
            <a:ext cx="2944077" cy="5515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+mj-ea"/>
                <a:ea typeface="+mj-ea"/>
              </a:rPr>
              <a:t>©                         </a:t>
            </a:r>
            <a:r>
              <a:rPr lang="ja-JP" altLang="en-US" smtClean="0">
                <a:latin typeface="+mj-ea"/>
                <a:ea typeface="+mj-ea"/>
              </a:rPr>
              <a:t>　</a:t>
            </a:r>
            <a:r>
              <a:rPr lang="en-US" altLang="ja-JP" smtClean="0">
                <a:latin typeface="+mj-ea"/>
                <a:ea typeface="+mj-ea"/>
              </a:rPr>
              <a:t> all rights reserved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+mj-ea"/>
                <a:ea typeface="+mj-ea"/>
              </a:rPr>
              <a:pPr/>
              <a:t>5</a:t>
            </a:fld>
            <a:endParaRPr lang="ja-JP" altLang="en-US">
              <a:latin typeface="+mj-ea"/>
              <a:ea typeface="+mj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81598" y="300131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キャラクターデザイン設定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96986" y="105584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ドット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077937" y="1056225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3D</a:t>
            </a:r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ポリゴン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896043" y="1055847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トゥーン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87074" y="6104387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等身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355195" y="6092332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等身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6943931" y="6048952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8</a:t>
            </a:r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等身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2301382" y="1063971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2D</a:t>
            </a:r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イラスト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http://tn-skr2.smilevideo.jp/smile?i=27053213.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62" y="1527344"/>
            <a:ext cx="1892544" cy="106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blog-imgs-54.fc2.com/n/y/o/nyororonblog/2013032217561664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9" y="1807155"/>
            <a:ext cx="903791" cy="91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nanasi.futene.net/mikumiku/mikumiku03/image/miku_3_016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54" y="4676741"/>
            <a:ext cx="1344208" cy="11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lohas.nicoseiga.jp/thumb/1807124i?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61" y="1785614"/>
            <a:ext cx="1054742" cy="105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stat.ameba.jp/user_images/20111021/17/gsc-mikatan-e/d8/d0/j/o05150599115610985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09" y="4507464"/>
            <a:ext cx="1305639" cy="151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volks.co.jp/miku/image/miku_sp_cmt_img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97" y="4270077"/>
            <a:ext cx="1281722" cy="171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i.ytimg.com/vi/EFh-IfLGTtA/maxresdefaul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29" y="1504441"/>
            <a:ext cx="1837331" cy="103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file.pinoko.jp/miku_pic201110/itmono20111104_0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32" y="2418379"/>
            <a:ext cx="1623826" cy="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shiboo.jp/image/miku__2k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48" y="1719231"/>
            <a:ext cx="1020149" cy="143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8307759" y="353988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現実</a:t>
            </a:r>
            <a:endParaRPr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247171" y="3515320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非現実</a:t>
            </a:r>
            <a:endParaRPr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" name="左右矢印 1"/>
          <p:cNvSpPr/>
          <p:nvPr/>
        </p:nvSpPr>
        <p:spPr>
          <a:xfrm>
            <a:off x="1488897" y="3441715"/>
            <a:ext cx="6607097" cy="474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317225" y="416748"/>
            <a:ext cx="1261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描き方の種類</a:t>
            </a:r>
            <a:endParaRPr lang="ja-JP" altLang="en-US" sz="1400" b="1" u="sng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5549319" y="16638"/>
            <a:ext cx="3591048" cy="40011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sz="2000" b="1" u="sng" dirty="0" smtClean="0">
                <a:solidFill>
                  <a:schemeClr val="accent4"/>
                </a:solidFill>
                <a:latin typeface="+mj-ea"/>
                <a:ea typeface="+mj-ea"/>
              </a:rPr>
              <a:t>方針：</a:t>
            </a:r>
            <a:r>
              <a:rPr lang="en-US" altLang="ja-JP" sz="2000" b="1" u="sng" dirty="0" smtClean="0">
                <a:solidFill>
                  <a:schemeClr val="accent4"/>
                </a:solidFill>
                <a:latin typeface="+mj-ea"/>
                <a:ea typeface="+mj-ea"/>
              </a:rPr>
              <a:t>2D</a:t>
            </a:r>
            <a:r>
              <a:rPr lang="ja-JP" altLang="en-US" sz="2000" b="1" u="sng" dirty="0" smtClean="0">
                <a:solidFill>
                  <a:schemeClr val="accent4"/>
                </a:solidFill>
                <a:latin typeface="+mj-ea"/>
                <a:ea typeface="+mj-ea"/>
              </a:rPr>
              <a:t>イラスト、</a:t>
            </a:r>
            <a:r>
              <a:rPr lang="en-US" altLang="ja-JP" sz="2000" b="1" u="sng" dirty="0" smtClean="0">
                <a:solidFill>
                  <a:schemeClr val="accent4"/>
                </a:solidFill>
                <a:latin typeface="+mj-ea"/>
                <a:ea typeface="+mj-ea"/>
              </a:rPr>
              <a:t>2-4</a:t>
            </a:r>
            <a:r>
              <a:rPr lang="ja-JP" altLang="en-US" sz="2000" b="1" u="sng" dirty="0" smtClean="0">
                <a:solidFill>
                  <a:schemeClr val="accent4"/>
                </a:solidFill>
                <a:latin typeface="+mj-ea"/>
                <a:ea typeface="+mj-ea"/>
              </a:rPr>
              <a:t>等身</a:t>
            </a:r>
            <a:endParaRPr lang="en-US" altLang="ja-JP" sz="2000" b="1" u="sng" dirty="0" smtClean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2050" name="Picture 2" descr="http://file.kotorimax.blog.shinobi.jp/e9a7f708.jpe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30" y="4518089"/>
            <a:ext cx="1015782" cy="15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2062010" y="6083822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等身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2" name="Picture 4" descr="http://www.jp.playstation.com/software/title/8tnu0100008eyz3o-img/0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43" y="4477798"/>
            <a:ext cx="1510333" cy="151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正方形/長方形 31"/>
          <p:cNvSpPr/>
          <p:nvPr/>
        </p:nvSpPr>
        <p:spPr>
          <a:xfrm>
            <a:off x="5385020" y="6041762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</a:t>
            </a:r>
            <a:r>
              <a:rPr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等身</a:t>
            </a:r>
            <a:endParaRPr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23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/>
          <p:cNvSpPr/>
          <p:nvPr/>
        </p:nvSpPr>
        <p:spPr>
          <a:xfrm>
            <a:off x="128239" y="1497821"/>
            <a:ext cx="3862293" cy="24028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+mj-ea"/>
                <a:ea typeface="+mj-ea"/>
              </a:rPr>
              <a:t>©                         </a:t>
            </a:r>
            <a:r>
              <a:rPr lang="ja-JP" altLang="en-US" smtClean="0">
                <a:latin typeface="+mj-ea"/>
                <a:ea typeface="+mj-ea"/>
              </a:rPr>
              <a:t>　</a:t>
            </a:r>
            <a:r>
              <a:rPr lang="en-US" altLang="ja-JP" smtClean="0">
                <a:latin typeface="+mj-ea"/>
                <a:ea typeface="+mj-ea"/>
              </a:rPr>
              <a:t> all rights reserved</a:t>
            </a:r>
            <a:endParaRPr lang="ja-JP" altLang="en-US" dirty="0">
              <a:latin typeface="+mj-ea"/>
              <a:ea typeface="+mj-ea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>
                <a:latin typeface="+mj-ea"/>
                <a:ea typeface="+mj-ea"/>
              </a:rPr>
              <a:pPr/>
              <a:t>6</a:t>
            </a:fld>
            <a:endParaRPr lang="ja-JP" altLang="en-US">
              <a:latin typeface="+mj-ea"/>
              <a:ea typeface="+mj-ea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81598" y="300131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キャラクターデザイン設定</a:t>
            </a:r>
            <a:endParaRPr lang="ja-JP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52" name="Picture 28" descr="http://blogimg.goo.ne.jp/user_image/67/87/ef372770293dfeff1ca6998e76c190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9" r="65830"/>
          <a:stretch/>
        </p:blipFill>
        <p:spPr bwMode="auto">
          <a:xfrm>
            <a:off x="5422117" y="3005332"/>
            <a:ext cx="536329" cy="16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8110.net/lp/images/try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63" y="3165771"/>
            <a:ext cx="1297053" cy="140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up.gc-img.net/post_img_web/2014/12/bb7c66f07f32c4613e42056e8c4f43a5_16861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845" y="3856339"/>
            <a:ext cx="1451088" cy="248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正方形/長方形 29"/>
          <p:cNvSpPr/>
          <p:nvPr/>
        </p:nvSpPr>
        <p:spPr>
          <a:xfrm>
            <a:off x="8172051" y="870717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現実</a:t>
            </a:r>
            <a:r>
              <a:rPr lang="en-US" altLang="ja-JP" b="1" dirty="0" smtClean="0">
                <a:solidFill>
                  <a:srgbClr val="FF0000"/>
                </a:solidFill>
                <a:latin typeface="+mj-ea"/>
                <a:ea typeface="+mj-ea"/>
              </a:rPr>
              <a:t/>
            </a:r>
            <a:br>
              <a:rPr lang="en-US" altLang="ja-JP" b="1" dirty="0" smtClean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ja-JP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リアル</a:t>
            </a:r>
            <a:endParaRPr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5787" y="810189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非現実</a:t>
            </a:r>
            <a:r>
              <a:rPr lang="en-US" altLang="ja-JP" b="1" dirty="0" smtClean="0">
                <a:solidFill>
                  <a:srgbClr val="FF0000"/>
                </a:solidFill>
                <a:latin typeface="+mj-ea"/>
                <a:ea typeface="+mj-ea"/>
              </a:rPr>
              <a:t/>
            </a:r>
            <a:br>
              <a:rPr lang="en-US" altLang="ja-JP" b="1" dirty="0" smtClean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ja-JP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デフォルメ</a:t>
            </a:r>
            <a:endParaRPr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2" name="左右矢印 31"/>
          <p:cNvSpPr/>
          <p:nvPr/>
        </p:nvSpPr>
        <p:spPr>
          <a:xfrm>
            <a:off x="1488897" y="876618"/>
            <a:ext cx="6607097" cy="4741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pic>
        <p:nvPicPr>
          <p:cNvPr id="6152" name="Picture 8" descr="http://stat.ameba.jp/user_images/20090526/12/blackbrush/d2/bb/j/o020002001018668965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911" y="3119545"/>
            <a:ext cx="1439533" cy="143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blogs.c.yimg.jp/res/blog-c2-ec/tkakt_v3/folder/654511/58/37776358/img_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562" y="1620842"/>
            <a:ext cx="2133747" cy="152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img-cdn.jg.jugem.jp/26a/1305672/20130223_322507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98" y="3306401"/>
            <a:ext cx="1611893" cy="10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://stat.ameba.jp/user_images/20110123/21/nigaoe-board/82/d2/j/t02200426_023804611100145990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70" y="4693159"/>
            <a:ext cx="880651" cy="170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http://stat.ameba.jp/user_images/20110125/17/plum-atelier/08/f0/j/o020703201100504730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274" y="4727688"/>
            <a:ext cx="1029535" cy="159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http://www.nikkansports.com/brazil2014/photogallery/illustration/img/hasebe-ls10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93" y="4854931"/>
            <a:ext cx="880169" cy="14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http://stat.ameba.jp/user_images/20120621/00/heartfleurs/f4/8c/g/o0421028512038842661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00" y="1755021"/>
            <a:ext cx="1959263" cy="132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http://nanko-futoi-nagai.c.blog.so-net.ne.jp/_images/blog/_c47/nanko-futoi-nagai/img_404965_34395413_1-854d1.jpg?c=a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051" y="5006528"/>
            <a:ext cx="2297693" cy="129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http://blog-imgs-37.fc2.com/m/a/s/masaharumasaharu/120229_190951s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7" y="4410778"/>
            <a:ext cx="1113867" cy="151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http://im5-a.mbokimg.dena.ne.jp/2/7/714/420672714.1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4" b="16152"/>
          <a:stretch/>
        </p:blipFill>
        <p:spPr bwMode="auto">
          <a:xfrm>
            <a:off x="246196" y="1663843"/>
            <a:ext cx="1185771" cy="14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ttp://subestamp.com/wp-content/uploads/2015/07/main87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161" y="1428965"/>
            <a:ext cx="1417780" cy="14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4411907" y="422592"/>
            <a:ext cx="1980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1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イラスト</a:t>
            </a:r>
            <a:r>
              <a:rPr lang="ja-JP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の</a:t>
            </a:r>
            <a:r>
              <a:rPr lang="ja-JP" altLang="en-US" sz="14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人間味濃度</a:t>
            </a:r>
            <a:endParaRPr lang="ja-JP" altLang="en-US" sz="1400" b="1" u="sng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594145" y="22482"/>
            <a:ext cx="4544834" cy="40011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sz="2000" b="1" u="sng" dirty="0" smtClean="0">
                <a:solidFill>
                  <a:schemeClr val="accent4"/>
                </a:solidFill>
                <a:latin typeface="+mj-ea"/>
                <a:ea typeface="+mj-ea"/>
              </a:rPr>
              <a:t>方針：人間をデフォルメ、表情豊かに</a:t>
            </a:r>
            <a:endParaRPr lang="en-US" altLang="ja-JP" sz="2000" b="1" u="sng" dirty="0" smtClean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5487" y="4388005"/>
            <a:ext cx="3923485" cy="2049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068229" y="1445724"/>
            <a:ext cx="3980985" cy="49541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ea"/>
              <a:ea typeface="+mj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129282" y="5971890"/>
            <a:ext cx="1569661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リアルすぎる</a:t>
            </a:r>
            <a:endParaRPr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2350670" y="6029088"/>
            <a:ext cx="1569661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/>
            <a:r>
              <a:rPr lang="ja-JP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アニメすぎる</a:t>
            </a:r>
            <a:endParaRPr lang="ja-JP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159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©                         </a:t>
            </a:r>
            <a:r>
              <a:rPr lang="ja-JP" altLang="en-US" smtClean="0"/>
              <a:t>　</a:t>
            </a:r>
            <a:r>
              <a:rPr lang="en-US" altLang="ja-JP" smtClean="0"/>
              <a:t> all rights reserved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" b="8291"/>
          <a:stretch/>
        </p:blipFill>
        <p:spPr>
          <a:xfrm>
            <a:off x="704405" y="442188"/>
            <a:ext cx="7217463" cy="5890846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58353" y="70339"/>
            <a:ext cx="2327031" cy="42203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キャラパターン</a:t>
            </a:r>
            <a:endParaRPr kumimoji="1" lang="ja-JP" altLang="en-US" dirty="0">
              <a:solidFill>
                <a:schemeClr val="bg1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3235283" y="4130668"/>
            <a:ext cx="1237786" cy="2202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8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©                         </a:t>
            </a:r>
            <a:r>
              <a:rPr lang="ja-JP" altLang="en-US" smtClean="0"/>
              <a:t>　</a:t>
            </a:r>
            <a:r>
              <a:rPr lang="en-US" altLang="ja-JP" smtClean="0"/>
              <a:t> all rights reserved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1" b="17436"/>
          <a:stretch/>
        </p:blipFill>
        <p:spPr>
          <a:xfrm>
            <a:off x="162712" y="504093"/>
            <a:ext cx="8781690" cy="5656385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758353" y="70339"/>
            <a:ext cx="2327031" cy="42203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表情パターン</a:t>
            </a:r>
            <a:endParaRPr kumimoji="1" lang="ja-JP" altLang="en-US" dirty="0">
              <a:solidFill>
                <a:schemeClr val="bg1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86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©                         </a:t>
            </a:r>
            <a:r>
              <a:rPr lang="ja-JP" altLang="en-US" smtClean="0"/>
              <a:t>　</a:t>
            </a:r>
            <a:r>
              <a:rPr lang="en-US" altLang="ja-JP" smtClean="0"/>
              <a:t> all rights reserved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08E6F-7062-455E-B790-E1186509D80A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451"/>
            <a:ext cx="9144000" cy="5512249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002215" y="5685692"/>
            <a:ext cx="2063262" cy="422030"/>
          </a:xfrm>
          <a:prstGeom prst="roundRect">
            <a:avLst/>
          </a:prstGeom>
          <a:solidFill>
            <a:srgbClr val="EFF5D7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schemeClr val="accent6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0000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サポーター</a:t>
            </a:r>
            <a:endParaRPr kumimoji="1" lang="ja-JP" altLang="en-US" dirty="0">
              <a:solidFill>
                <a:srgbClr val="FF0000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1271953" y="5685692"/>
            <a:ext cx="2063262" cy="422030"/>
          </a:xfrm>
          <a:prstGeom prst="roundRect">
            <a:avLst/>
          </a:prstGeom>
          <a:solidFill>
            <a:srgbClr val="FFF2CC"/>
          </a:solidFill>
          <a:ln>
            <a:solidFill>
              <a:schemeClr val="accent4"/>
            </a:solidFill>
          </a:ln>
          <a:effectLst>
            <a:outerShdw blurRad="50800" dist="38100" dir="2700000" algn="tl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プロモーター</a:t>
            </a:r>
            <a:endParaRPr kumimoji="1" lang="ja-JP" altLang="en-US" dirty="0">
              <a:solidFill>
                <a:srgbClr val="FF0000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1271953" y="562708"/>
            <a:ext cx="2063262" cy="422030"/>
          </a:xfrm>
          <a:prstGeom prst="roundRect">
            <a:avLst/>
          </a:prstGeom>
          <a:solidFill>
            <a:srgbClr val="FFE5E5"/>
          </a:solidFill>
          <a:ln>
            <a:solidFill>
              <a:srgbClr val="FB95CD"/>
            </a:solidFill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コントローラー</a:t>
            </a:r>
            <a:endParaRPr kumimoji="1" lang="ja-JP" altLang="en-US" dirty="0">
              <a:solidFill>
                <a:srgbClr val="FF0000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6002215" y="562708"/>
            <a:ext cx="2063262" cy="422030"/>
          </a:xfrm>
          <a:prstGeom prst="roundRect">
            <a:avLst/>
          </a:prstGeom>
          <a:solidFill>
            <a:srgbClr val="D3EAF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FOT-筑紫A丸ゴシック Std D" panose="02020600000000000000" pitchFamily="18" charset="-128"/>
                <a:ea typeface="FOT-筑紫A丸ゴシック Std D" panose="02020600000000000000" pitchFamily="18" charset="-128"/>
              </a:rPr>
              <a:t>アナライザー</a:t>
            </a:r>
            <a:endParaRPr kumimoji="1" lang="ja-JP" altLang="en-US" dirty="0">
              <a:solidFill>
                <a:srgbClr val="FF0000"/>
              </a:solidFill>
              <a:latin typeface="FOT-筑紫A丸ゴシック Std D" panose="02020600000000000000" pitchFamily="18" charset="-128"/>
              <a:ea typeface="FOT-筑紫A丸ゴシック Std D" panose="02020600000000000000" pitchFamily="18" charset="-128"/>
            </a:endParaRPr>
          </a:p>
        </p:txBody>
      </p:sp>
      <p:sp>
        <p:nvSpPr>
          <p:cNvPr id="2" name="円/楕円 1"/>
          <p:cNvSpPr/>
          <p:nvPr/>
        </p:nvSpPr>
        <p:spPr>
          <a:xfrm>
            <a:off x="1144429" y="1025912"/>
            <a:ext cx="1237786" cy="2202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34167" y="3358305"/>
            <a:ext cx="1237786" cy="2202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3425997" y="3355802"/>
            <a:ext cx="1237786" cy="2202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3526356" y="1025912"/>
            <a:ext cx="1237786" cy="2202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4764429" y="1064613"/>
            <a:ext cx="1237786" cy="2202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/>
        </p:nvSpPr>
        <p:spPr>
          <a:xfrm>
            <a:off x="7719502" y="1122168"/>
            <a:ext cx="1237786" cy="2202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7750239" y="3351259"/>
            <a:ext cx="1237786" cy="2202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5839057" y="3380877"/>
            <a:ext cx="1237786" cy="2202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655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57373"/>
      </a:accent2>
      <a:accent3>
        <a:srgbClr val="A5A5A5"/>
      </a:accent3>
      <a:accent4>
        <a:srgbClr val="FFC000"/>
      </a:accent4>
      <a:accent5>
        <a:srgbClr val="61B6BB"/>
      </a:accent5>
      <a:accent6>
        <a:srgbClr val="B1CF39"/>
      </a:accent6>
      <a:hlink>
        <a:srgbClr val="0563C1"/>
      </a:hlink>
      <a:folHlink>
        <a:srgbClr val="7030A0"/>
      </a:folHlink>
    </a:clrScheme>
    <a:fontScheme name="メイリオ標準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5875">
          <a:solidFill>
            <a:schemeClr val="tx1">
              <a:lumMod val="50000"/>
              <a:lumOff val="50000"/>
            </a:schemeClr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32517</TotalTime>
  <Words>1716</Words>
  <Application>Microsoft Office PowerPoint</Application>
  <PresentationFormat>画面に合わせる (4:3)</PresentationFormat>
  <Paragraphs>507</Paragraphs>
  <Slides>49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49</vt:i4>
      </vt:variant>
    </vt:vector>
  </HeadingPairs>
  <TitlesOfParts>
    <vt:vector size="59" baseType="lpstr">
      <vt:lpstr>FOT-アニト Std M</vt:lpstr>
      <vt:lpstr>FOT-筑紫A丸ゴシック Std D</vt:lpstr>
      <vt:lpstr>FOT-筑紫ゴシック Pr5N D</vt:lpstr>
      <vt:lpstr>ＭＳ Ｐゴシック</vt:lpstr>
      <vt:lpstr>メイリオ</vt:lpstr>
      <vt:lpstr>Arial</vt:lpstr>
      <vt:lpstr>Calibri</vt:lpstr>
      <vt:lpstr>Segoe UI</vt:lpstr>
      <vt:lpstr>Office テーマ</vt:lpstr>
      <vt:lpstr>ワークシート</vt:lpstr>
      <vt:lpstr>FFWW_HMI プロジェクト報告書 ～企画編～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有泉 雅彦</dc:creator>
  <cp:lastModifiedBy>有泉 雅彦</cp:lastModifiedBy>
  <cp:revision>1056</cp:revision>
  <cp:lastPrinted>2016-01-26T02:46:58Z</cp:lastPrinted>
  <dcterms:created xsi:type="dcterms:W3CDTF">2015-08-21T06:44:52Z</dcterms:created>
  <dcterms:modified xsi:type="dcterms:W3CDTF">2016-04-21T03:53:13Z</dcterms:modified>
</cp:coreProperties>
</file>